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commentAuthors.xml" ContentType="application/vnd.openxmlformats-officedocument.presentationml.commentAuthors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colors6.xml" ContentType="application/vnd.openxmlformats-officedocument.drawingml.diagramColors+xml"/>
  <Override PartName="/ppt/diagrams/drawing7.xml" ContentType="application/vnd.ms-office.drawingml.diagramDrawing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diagrams/quickStyle7.xml" ContentType="application/vnd.openxmlformats-officedocument.drawingml.diagramStyl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quickStyle5.xml" ContentType="application/vnd.openxmlformats-officedocument.drawingml.diagramStyl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517" r:id="rId2"/>
    <p:sldId id="435" r:id="rId3"/>
    <p:sldId id="459" r:id="rId4"/>
    <p:sldId id="284" r:id="rId5"/>
    <p:sldId id="460" r:id="rId6"/>
    <p:sldId id="463" r:id="rId7"/>
    <p:sldId id="461" r:id="rId8"/>
    <p:sldId id="275" r:id="rId9"/>
    <p:sldId id="438" r:id="rId10"/>
    <p:sldId id="483" r:id="rId11"/>
    <p:sldId id="478" r:id="rId12"/>
    <p:sldId id="476" r:id="rId13"/>
    <p:sldId id="300" r:id="rId14"/>
    <p:sldId id="477" r:id="rId15"/>
    <p:sldId id="479" r:id="rId16"/>
    <p:sldId id="480" r:id="rId17"/>
    <p:sldId id="466" r:id="rId18"/>
    <p:sldId id="467" r:id="rId19"/>
    <p:sldId id="498" r:id="rId20"/>
    <p:sldId id="482" r:id="rId21"/>
    <p:sldId id="281" r:id="rId22"/>
    <p:sldId id="468" r:id="rId23"/>
    <p:sldId id="485" r:id="rId24"/>
    <p:sldId id="437" r:id="rId25"/>
    <p:sldId id="502" r:id="rId26"/>
    <p:sldId id="503" r:id="rId27"/>
    <p:sldId id="504" r:id="rId28"/>
    <p:sldId id="505" r:id="rId29"/>
    <p:sldId id="506" r:id="rId30"/>
    <p:sldId id="507" r:id="rId31"/>
    <p:sldId id="508" r:id="rId32"/>
    <p:sldId id="509" r:id="rId33"/>
    <p:sldId id="510" r:id="rId34"/>
    <p:sldId id="511" r:id="rId35"/>
    <p:sldId id="260" r:id="rId36"/>
    <p:sldId id="501" r:id="rId37"/>
    <p:sldId id="472" r:id="rId38"/>
    <p:sldId id="473" r:id="rId39"/>
    <p:sldId id="512" r:id="rId40"/>
    <p:sldId id="513" r:id="rId41"/>
    <p:sldId id="514" r:id="rId42"/>
    <p:sldId id="433" r:id="rId43"/>
    <p:sldId id="499" r:id="rId44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ik nazar" initials="bn" lastIdx="1" clrIdx="0">
    <p:extLst>
      <p:ext uri="{19B8F6BF-5375-455C-9EA6-DF929625EA0E}">
        <p15:presenceInfo xmlns:p15="http://schemas.microsoft.com/office/powerpoint/2012/main" xmlns="" userId="01931e7a9117eaf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64" d="100"/>
          <a:sy n="64" d="100"/>
        </p:scale>
        <p:origin x="-88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A06-48AC-9510-4111BAAB6C83}"/>
              </c:ext>
            </c:extLst>
          </c:dPt>
          <c:dPt>
            <c:idx val="1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A06-48AC-9510-4111BAAB6C83}"/>
              </c:ext>
            </c:extLst>
          </c:dPt>
          <c:dPt>
            <c:idx val="2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A06-48AC-9510-4111BAAB6C83}"/>
              </c:ext>
            </c:extLst>
          </c:dPt>
          <c:dPt>
            <c:idx val="3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A06-48AC-9510-4111BAAB6C83}"/>
              </c:ext>
            </c:extLst>
          </c:dPt>
          <c:dPt>
            <c:idx val="4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0A06-48AC-9510-4111BAAB6C8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тип 1 (инфундибулярлы)</c:v>
                </c:pt>
                <c:pt idx="1">
                  <c:v>тип 2 (перимембранозды)</c:v>
                </c:pt>
                <c:pt idx="2">
                  <c:v>тип 3 (әкелуші бөлім)</c:v>
                </c:pt>
                <c:pt idx="3">
                  <c:v>тип 4 (бұлшықеттік)</c:v>
                </c:pt>
                <c:pt idx="4">
                  <c:v>Gerbode типі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dd/mmm">
                  <c:v>6</c:v>
                </c:pt>
                <c:pt idx="1">
                  <c:v>70</c:v>
                </c:pt>
                <c:pt idx="2">
                  <c:v>7</c:v>
                </c:pt>
                <c:pt idx="3">
                  <c:v>15</c:v>
                </c:pt>
                <c:pt idx="4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4E-45DD-890A-35472392E4DD}"/>
            </c:ext>
          </c:extLst>
        </c:ser>
        <c:dLbls>
          <c:showPercent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</c:legendEntry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9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#1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1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1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B1E1AD-C7F8-4856-8B8C-E29CC863E2F8}" type="doc">
      <dgm:prSet loTypeId="urn:microsoft.com/office/officeart/2005/8/layout/chevron2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ru-RU"/>
        </a:p>
      </dgm:t>
    </dgm:pt>
    <dgm:pt modelId="{CC27480B-7F62-4FD4-9B0C-AF688A73B7AB}">
      <dgm:prSet phldrT="[Текст]" custT="1"/>
      <dgm:spPr/>
      <dgm:t>
        <a:bodyPr/>
        <a:lstStyle/>
        <a:p>
          <a:r>
            <a:rPr lang="ru-RU" sz="2400" b="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1D4F3B-1B94-4BCF-B1D3-065C8ADD4723}" type="parTrans" cxnId="{BEEAC2D3-5A79-4F06-99C7-933BABFFEFAD}">
      <dgm:prSet/>
      <dgm:spPr/>
      <dgm:t>
        <a:bodyPr/>
        <a:lstStyle/>
        <a:p>
          <a:endParaRPr lang="ru-RU"/>
        </a:p>
      </dgm:t>
    </dgm:pt>
    <dgm:pt modelId="{B6DD5DE5-33FA-47BE-AB45-21C81B0150E3}" type="sibTrans" cxnId="{BEEAC2D3-5A79-4F06-99C7-933BABFFEFAD}">
      <dgm:prSet/>
      <dgm:spPr/>
      <dgm:t>
        <a:bodyPr/>
        <a:lstStyle/>
        <a:p>
          <a:endParaRPr lang="ru-RU"/>
        </a:p>
      </dgm:t>
    </dgm:pt>
    <dgm:pt modelId="{CFD3384A-EB88-465C-BE16-F01707483B76}">
      <dgm:prSet phldrT="[Текст]" custT="1"/>
      <dgm:spPr/>
      <dgm:t>
        <a:bodyPr/>
        <a:lstStyle/>
        <a:p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Инфундибулярлы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дефект – </a:t>
          </a:r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артериялық 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конус </a:t>
          </a:r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маңында орналасақан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5296EC-3B26-43BA-B85E-CCFED9B09568}" type="parTrans" cxnId="{0D0A801C-B657-4EBA-A867-BC7A7D35AAB3}">
      <dgm:prSet/>
      <dgm:spPr/>
      <dgm:t>
        <a:bodyPr/>
        <a:lstStyle/>
        <a:p>
          <a:endParaRPr lang="ru-RU"/>
        </a:p>
      </dgm:t>
    </dgm:pt>
    <dgm:pt modelId="{462A4F73-532A-4040-9865-B2D85FFA0D4F}" type="sibTrans" cxnId="{0D0A801C-B657-4EBA-A867-BC7A7D35AAB3}">
      <dgm:prSet/>
      <dgm:spPr/>
      <dgm:t>
        <a:bodyPr/>
        <a:lstStyle/>
        <a:p>
          <a:endParaRPr lang="ru-RU"/>
        </a:p>
      </dgm:t>
    </dgm:pt>
    <dgm:pt modelId="{745CFF4A-46C2-4F11-9C59-6659A5601FA3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7E11C19C-D5EB-4491-A8A6-5D210D0E07D9}" type="parTrans" cxnId="{F2E598ED-816E-457D-A620-A720063C9A55}">
      <dgm:prSet/>
      <dgm:spPr/>
      <dgm:t>
        <a:bodyPr/>
        <a:lstStyle/>
        <a:p>
          <a:endParaRPr lang="ru-RU"/>
        </a:p>
      </dgm:t>
    </dgm:pt>
    <dgm:pt modelId="{0782EE6C-3227-4118-8ECE-897115A73B97}" type="sibTrans" cxnId="{F2E598ED-816E-457D-A620-A720063C9A55}">
      <dgm:prSet/>
      <dgm:spPr/>
      <dgm:t>
        <a:bodyPr/>
        <a:lstStyle/>
        <a:p>
          <a:endParaRPr lang="ru-RU"/>
        </a:p>
      </dgm:t>
    </dgm:pt>
    <dgm:pt modelId="{28AC620F-4D52-4F30-B2F8-FFB1D736B0AB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gm:t>
    </dgm:pt>
    <dgm:pt modelId="{56EB83FD-D33F-4FFF-964A-D89DBB8ED15A}" type="parTrans" cxnId="{55BAC23C-365C-4D7C-A104-C964A1026EEF}">
      <dgm:prSet/>
      <dgm:spPr/>
      <dgm:t>
        <a:bodyPr/>
        <a:lstStyle/>
        <a:p>
          <a:endParaRPr lang="ru-RU"/>
        </a:p>
      </dgm:t>
    </dgm:pt>
    <dgm:pt modelId="{85D9CF20-67A3-4660-89DC-84946E86558A}" type="sibTrans" cxnId="{55BAC23C-365C-4D7C-A104-C964A1026EEF}">
      <dgm:prSet/>
      <dgm:spPr/>
      <dgm:t>
        <a:bodyPr/>
        <a:lstStyle/>
        <a:p>
          <a:endParaRPr lang="ru-RU"/>
        </a:p>
      </dgm:t>
    </dgm:pt>
    <dgm:pt modelId="{7BB2F4F4-BC8E-4D34-AC11-5C26BB733E07}">
      <dgm:prSet phldrT="[Текст]" custT="1"/>
      <dgm:spPr/>
      <dgm:t>
        <a:bodyPr/>
        <a:lstStyle/>
        <a:p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Әкелуші бөлімнің дефектісі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 </a:t>
          </a:r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атриовентрикулярлы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қақпақшалар маңында орналасқан.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7E5934B-AB2B-410F-BEE8-E4C470C19B0B}" type="parTrans" cxnId="{443DC14D-677B-432F-8E25-78C86FFE4AE1}">
      <dgm:prSet/>
      <dgm:spPr/>
      <dgm:t>
        <a:bodyPr/>
        <a:lstStyle/>
        <a:p>
          <a:endParaRPr lang="ru-RU"/>
        </a:p>
      </dgm:t>
    </dgm:pt>
    <dgm:pt modelId="{C4745509-68A7-467B-B503-8A1FF0606334}" type="sibTrans" cxnId="{443DC14D-677B-432F-8E25-78C86FFE4AE1}">
      <dgm:prSet/>
      <dgm:spPr/>
      <dgm:t>
        <a:bodyPr/>
        <a:lstStyle/>
        <a:p>
          <a:endParaRPr lang="ru-RU"/>
        </a:p>
      </dgm:t>
    </dgm:pt>
    <dgm:pt modelId="{D3C7C2C5-ED7C-4376-8416-6E399B243610}">
      <dgm:prSet custT="1"/>
      <dgm:spPr/>
      <dgm:t>
        <a:bodyPr/>
        <a:lstStyle/>
        <a:p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Перимембранозды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қарыншааралық перденің мембранозды</a:t>
          </a:r>
          <a:r>
            <a:rPr lang="ru-RU" sz="20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 орналасқан.</a:t>
          </a:r>
          <a:endParaRPr lang="ru-RU" sz="20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A3F7D1A-70EC-45B0-BB0B-5006C1A7FEEE}" type="parTrans" cxnId="{EA016476-A843-41C9-B93C-4DDE31D5B9A2}">
      <dgm:prSet/>
      <dgm:spPr/>
      <dgm:t>
        <a:bodyPr/>
        <a:lstStyle/>
        <a:p>
          <a:endParaRPr lang="ru-RU"/>
        </a:p>
      </dgm:t>
    </dgm:pt>
    <dgm:pt modelId="{21CFD179-4A2A-4019-81A6-8C0A59F92090}" type="sibTrans" cxnId="{EA016476-A843-41C9-B93C-4DDE31D5B9A2}">
      <dgm:prSet/>
      <dgm:spPr/>
      <dgm:t>
        <a:bodyPr/>
        <a:lstStyle/>
        <a:p>
          <a:endParaRPr lang="ru-RU"/>
        </a:p>
      </dgm:t>
    </dgm:pt>
    <dgm:pt modelId="{2FFB2007-9DF9-4B59-8BC6-DFEE95270B20}" type="pres">
      <dgm:prSet presAssocID="{4FB1E1AD-C7F8-4856-8B8C-E29CC863E2F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EC3085-8DDD-4C47-9B44-F9BB56BB0810}" type="pres">
      <dgm:prSet presAssocID="{CC27480B-7F62-4FD4-9B0C-AF688A73B7AB}" presName="composite" presStyleCnt="0"/>
      <dgm:spPr/>
    </dgm:pt>
    <dgm:pt modelId="{D3D38C2E-72CC-4052-AC73-995E23F97AC1}" type="pres">
      <dgm:prSet presAssocID="{CC27480B-7F62-4FD4-9B0C-AF688A73B7A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87D2C3D-574F-42EC-8D5F-3FCC0AA9382B}" type="pres">
      <dgm:prSet presAssocID="{CC27480B-7F62-4FD4-9B0C-AF688A73B7A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C0C1510-F40D-483E-AE89-3D2435C26056}" type="pres">
      <dgm:prSet presAssocID="{B6DD5DE5-33FA-47BE-AB45-21C81B0150E3}" presName="sp" presStyleCnt="0"/>
      <dgm:spPr/>
    </dgm:pt>
    <dgm:pt modelId="{F5E917EF-FC94-420A-B999-2EE7BAD24A44}" type="pres">
      <dgm:prSet presAssocID="{745CFF4A-46C2-4F11-9C59-6659A5601FA3}" presName="composite" presStyleCnt="0"/>
      <dgm:spPr/>
    </dgm:pt>
    <dgm:pt modelId="{DBCC5C77-275D-453D-AFF3-DE3A7DD6987B}" type="pres">
      <dgm:prSet presAssocID="{745CFF4A-46C2-4F11-9C59-6659A5601FA3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5CB0A7A-490C-4E6D-A2A8-FF9122B71A3D}" type="pres">
      <dgm:prSet presAssocID="{745CFF4A-46C2-4F11-9C59-6659A5601FA3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7B91E6-514B-49AE-A1D8-7F8269C8B11E}" type="pres">
      <dgm:prSet presAssocID="{0782EE6C-3227-4118-8ECE-897115A73B97}" presName="sp" presStyleCnt="0"/>
      <dgm:spPr/>
    </dgm:pt>
    <dgm:pt modelId="{C98672AD-4F40-4AFD-8E65-F20066958CDA}" type="pres">
      <dgm:prSet presAssocID="{28AC620F-4D52-4F30-B2F8-FFB1D736B0AB}" presName="composite" presStyleCnt="0"/>
      <dgm:spPr/>
    </dgm:pt>
    <dgm:pt modelId="{E8152761-4CFC-4277-B4CA-592F4794D7AF}" type="pres">
      <dgm:prSet presAssocID="{28AC620F-4D52-4F30-B2F8-FFB1D736B0AB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8F8ABF-80BB-4E9B-A859-22719D27594C}" type="pres">
      <dgm:prSet presAssocID="{28AC620F-4D52-4F30-B2F8-FFB1D736B0AB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A016476-A843-41C9-B93C-4DDE31D5B9A2}" srcId="{745CFF4A-46C2-4F11-9C59-6659A5601FA3}" destId="{D3C7C2C5-ED7C-4376-8416-6E399B243610}" srcOrd="0" destOrd="0" parTransId="{3A3F7D1A-70EC-45B0-BB0B-5006C1A7FEEE}" sibTransId="{21CFD179-4A2A-4019-81A6-8C0A59F92090}"/>
    <dgm:cxn modelId="{B44361ED-2FB8-41E7-9DB6-38DDF21359DB}" type="presOf" srcId="{28AC620F-4D52-4F30-B2F8-FFB1D736B0AB}" destId="{E8152761-4CFC-4277-B4CA-592F4794D7AF}" srcOrd="0" destOrd="0" presId="urn:microsoft.com/office/officeart/2005/8/layout/chevron2"/>
    <dgm:cxn modelId="{443DC14D-677B-432F-8E25-78C86FFE4AE1}" srcId="{28AC620F-4D52-4F30-B2F8-FFB1D736B0AB}" destId="{7BB2F4F4-BC8E-4D34-AC11-5C26BB733E07}" srcOrd="0" destOrd="0" parTransId="{37E5934B-AB2B-410F-BEE8-E4C470C19B0B}" sibTransId="{C4745509-68A7-467B-B503-8A1FF0606334}"/>
    <dgm:cxn modelId="{3F21926A-E6C2-45D5-BE3C-5B553EFBAA9A}" type="presOf" srcId="{CC27480B-7F62-4FD4-9B0C-AF688A73B7AB}" destId="{D3D38C2E-72CC-4052-AC73-995E23F97AC1}" srcOrd="0" destOrd="0" presId="urn:microsoft.com/office/officeart/2005/8/layout/chevron2"/>
    <dgm:cxn modelId="{BEEAC2D3-5A79-4F06-99C7-933BABFFEFAD}" srcId="{4FB1E1AD-C7F8-4856-8B8C-E29CC863E2F8}" destId="{CC27480B-7F62-4FD4-9B0C-AF688A73B7AB}" srcOrd="0" destOrd="0" parTransId="{141D4F3B-1B94-4BCF-B1D3-065C8ADD4723}" sibTransId="{B6DD5DE5-33FA-47BE-AB45-21C81B0150E3}"/>
    <dgm:cxn modelId="{0D0A801C-B657-4EBA-A867-BC7A7D35AAB3}" srcId="{CC27480B-7F62-4FD4-9B0C-AF688A73B7AB}" destId="{CFD3384A-EB88-465C-BE16-F01707483B76}" srcOrd="0" destOrd="0" parTransId="{C15296EC-3B26-43BA-B85E-CCFED9B09568}" sibTransId="{462A4F73-532A-4040-9865-B2D85FFA0D4F}"/>
    <dgm:cxn modelId="{1E64750B-CF8E-492B-8A06-4DCE544AC784}" type="presOf" srcId="{745CFF4A-46C2-4F11-9C59-6659A5601FA3}" destId="{DBCC5C77-275D-453D-AFF3-DE3A7DD6987B}" srcOrd="0" destOrd="0" presId="urn:microsoft.com/office/officeart/2005/8/layout/chevron2"/>
    <dgm:cxn modelId="{5AC48055-0842-4EAF-9CAA-20C0CFCF98DC}" type="presOf" srcId="{4FB1E1AD-C7F8-4856-8B8C-E29CC863E2F8}" destId="{2FFB2007-9DF9-4B59-8BC6-DFEE95270B20}" srcOrd="0" destOrd="0" presId="urn:microsoft.com/office/officeart/2005/8/layout/chevron2"/>
    <dgm:cxn modelId="{D7A58879-4CCF-4756-A410-106036DEED33}" type="presOf" srcId="{7BB2F4F4-BC8E-4D34-AC11-5C26BB733E07}" destId="{B88F8ABF-80BB-4E9B-A859-22719D27594C}" srcOrd="0" destOrd="0" presId="urn:microsoft.com/office/officeart/2005/8/layout/chevron2"/>
    <dgm:cxn modelId="{55BAC23C-365C-4D7C-A104-C964A1026EEF}" srcId="{4FB1E1AD-C7F8-4856-8B8C-E29CC863E2F8}" destId="{28AC620F-4D52-4F30-B2F8-FFB1D736B0AB}" srcOrd="2" destOrd="0" parTransId="{56EB83FD-D33F-4FFF-964A-D89DBB8ED15A}" sibTransId="{85D9CF20-67A3-4660-89DC-84946E86558A}"/>
    <dgm:cxn modelId="{F3C56B60-0D67-499B-A025-1FB6C5BF25DA}" type="presOf" srcId="{D3C7C2C5-ED7C-4376-8416-6E399B243610}" destId="{A5CB0A7A-490C-4E6D-A2A8-FF9122B71A3D}" srcOrd="0" destOrd="0" presId="urn:microsoft.com/office/officeart/2005/8/layout/chevron2"/>
    <dgm:cxn modelId="{F2E598ED-816E-457D-A620-A720063C9A55}" srcId="{4FB1E1AD-C7F8-4856-8B8C-E29CC863E2F8}" destId="{745CFF4A-46C2-4F11-9C59-6659A5601FA3}" srcOrd="1" destOrd="0" parTransId="{7E11C19C-D5EB-4491-A8A6-5D210D0E07D9}" sibTransId="{0782EE6C-3227-4118-8ECE-897115A73B97}"/>
    <dgm:cxn modelId="{D0FB5F39-231B-4A35-83BD-062CAA776C35}" type="presOf" srcId="{CFD3384A-EB88-465C-BE16-F01707483B76}" destId="{587D2C3D-574F-42EC-8D5F-3FCC0AA9382B}" srcOrd="0" destOrd="0" presId="urn:microsoft.com/office/officeart/2005/8/layout/chevron2"/>
    <dgm:cxn modelId="{E6392DFF-8139-462F-B8E1-DC31BF7B4BE3}" type="presParOf" srcId="{2FFB2007-9DF9-4B59-8BC6-DFEE95270B20}" destId="{28EC3085-8DDD-4C47-9B44-F9BB56BB0810}" srcOrd="0" destOrd="0" presId="urn:microsoft.com/office/officeart/2005/8/layout/chevron2"/>
    <dgm:cxn modelId="{DB0FD09B-F1D5-4487-999F-851C2828332D}" type="presParOf" srcId="{28EC3085-8DDD-4C47-9B44-F9BB56BB0810}" destId="{D3D38C2E-72CC-4052-AC73-995E23F97AC1}" srcOrd="0" destOrd="0" presId="urn:microsoft.com/office/officeart/2005/8/layout/chevron2"/>
    <dgm:cxn modelId="{0D3B17ED-AB34-45E1-8B11-902F239779CF}" type="presParOf" srcId="{28EC3085-8DDD-4C47-9B44-F9BB56BB0810}" destId="{587D2C3D-574F-42EC-8D5F-3FCC0AA9382B}" srcOrd="1" destOrd="0" presId="urn:microsoft.com/office/officeart/2005/8/layout/chevron2"/>
    <dgm:cxn modelId="{FCBF1AE4-218B-4584-9375-DBEC475DC73F}" type="presParOf" srcId="{2FFB2007-9DF9-4B59-8BC6-DFEE95270B20}" destId="{6C0C1510-F40D-483E-AE89-3D2435C26056}" srcOrd="1" destOrd="0" presId="urn:microsoft.com/office/officeart/2005/8/layout/chevron2"/>
    <dgm:cxn modelId="{FE442069-A100-4E18-9CF3-763969C30E98}" type="presParOf" srcId="{2FFB2007-9DF9-4B59-8BC6-DFEE95270B20}" destId="{F5E917EF-FC94-420A-B999-2EE7BAD24A44}" srcOrd="2" destOrd="0" presId="urn:microsoft.com/office/officeart/2005/8/layout/chevron2"/>
    <dgm:cxn modelId="{F87FBDE0-D849-45BE-974F-D0889AE7074C}" type="presParOf" srcId="{F5E917EF-FC94-420A-B999-2EE7BAD24A44}" destId="{DBCC5C77-275D-453D-AFF3-DE3A7DD6987B}" srcOrd="0" destOrd="0" presId="urn:microsoft.com/office/officeart/2005/8/layout/chevron2"/>
    <dgm:cxn modelId="{B1900988-A4BF-48AF-80DD-6E453D5D0F3A}" type="presParOf" srcId="{F5E917EF-FC94-420A-B999-2EE7BAD24A44}" destId="{A5CB0A7A-490C-4E6D-A2A8-FF9122B71A3D}" srcOrd="1" destOrd="0" presId="urn:microsoft.com/office/officeart/2005/8/layout/chevron2"/>
    <dgm:cxn modelId="{660390F5-E02D-40A5-A3BD-44F821739884}" type="presParOf" srcId="{2FFB2007-9DF9-4B59-8BC6-DFEE95270B20}" destId="{9C7B91E6-514B-49AE-A1D8-7F8269C8B11E}" srcOrd="3" destOrd="0" presId="urn:microsoft.com/office/officeart/2005/8/layout/chevron2"/>
    <dgm:cxn modelId="{C47952B6-6E92-46A7-9765-B41BE4C4A354}" type="presParOf" srcId="{2FFB2007-9DF9-4B59-8BC6-DFEE95270B20}" destId="{C98672AD-4F40-4AFD-8E65-F20066958CDA}" srcOrd="4" destOrd="0" presId="urn:microsoft.com/office/officeart/2005/8/layout/chevron2"/>
    <dgm:cxn modelId="{24747AA5-21A1-4337-9986-EB1618A39151}" type="presParOf" srcId="{C98672AD-4F40-4AFD-8E65-F20066958CDA}" destId="{E8152761-4CFC-4277-B4CA-592F4794D7AF}" srcOrd="0" destOrd="0" presId="urn:microsoft.com/office/officeart/2005/8/layout/chevron2"/>
    <dgm:cxn modelId="{5C3E31BB-C299-4B6E-91C0-6B3F8AB282F6}" type="presParOf" srcId="{C98672AD-4F40-4AFD-8E65-F20066958CDA}" destId="{B88F8ABF-80BB-4E9B-A859-22719D27594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FB1E1AD-C7F8-4856-8B8C-E29CC863E2F8}" type="doc">
      <dgm:prSet loTypeId="urn:microsoft.com/office/officeart/2005/8/layout/chevron2" loCatId="list" qsTypeId="urn:microsoft.com/office/officeart/2005/8/quickstyle/simple1" qsCatId="simple" csTypeId="urn:microsoft.com/office/officeart/2005/8/colors/colorful1#8" csCatId="colorful" phldr="1"/>
      <dgm:spPr/>
      <dgm:t>
        <a:bodyPr/>
        <a:lstStyle/>
        <a:p>
          <a:endParaRPr lang="ru-RU"/>
        </a:p>
      </dgm:t>
    </dgm:pt>
    <dgm:pt modelId="{EECD8C0D-236B-47E0-B202-01958B4DF443}">
      <dgm:prSet phldrT="[Текст]" custT="1"/>
      <dgm:spPr/>
      <dgm:t>
        <a:bodyPr/>
        <a:lstStyle/>
        <a:p>
          <a:r>
            <a:rPr lang="ru-RU" sz="2400" b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gm:t>
    </dgm:pt>
    <dgm:pt modelId="{BA626997-BD53-40CA-82C8-2E2E61BF3745}" type="parTrans" cxnId="{D9B256B5-BC41-4E36-A066-5EE21C1F75A5}">
      <dgm:prSet/>
      <dgm:spPr/>
      <dgm:t>
        <a:bodyPr/>
        <a:lstStyle/>
        <a:p>
          <a:endParaRPr lang="ru-RU"/>
        </a:p>
      </dgm:t>
    </dgm:pt>
    <dgm:pt modelId="{F4F5A899-A9E1-43C4-8D05-A477AABFFFDD}" type="sibTrans" cxnId="{D9B256B5-BC41-4E36-A066-5EE21C1F75A5}">
      <dgm:prSet/>
      <dgm:spPr/>
      <dgm:t>
        <a:bodyPr/>
        <a:lstStyle/>
        <a:p>
          <a:endParaRPr lang="ru-RU"/>
        </a:p>
      </dgm:t>
    </dgm:pt>
    <dgm:pt modelId="{0F36541E-D83F-4DC3-843E-F0CE9DEB976D}">
      <dgm:prSet phldrT="[Текст]" custT="1"/>
      <dgm:spPr/>
      <dgm:t>
        <a:bodyPr/>
        <a:lstStyle/>
        <a:p>
          <a:r>
            <a:rPr lang="en-US" sz="24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Gerbode</a:t>
          </a:r>
          <a:r>
            <a:rPr lang="kk-KZ" sz="24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типі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E911DCC-B5C4-445B-A6B4-66CAFB00DB11}" type="parTrans" cxnId="{AD807A70-C77B-4758-8399-DAC4B3A2F659}">
      <dgm:prSet/>
      <dgm:spPr/>
      <dgm:t>
        <a:bodyPr/>
        <a:lstStyle/>
        <a:p>
          <a:endParaRPr lang="ru-RU"/>
        </a:p>
      </dgm:t>
    </dgm:pt>
    <dgm:pt modelId="{116E81E4-F371-4C17-8F9B-6EA21EFD47BC}" type="sibTrans" cxnId="{AD807A70-C77B-4758-8399-DAC4B3A2F659}">
      <dgm:prSet/>
      <dgm:spPr/>
      <dgm:t>
        <a:bodyPr/>
        <a:lstStyle/>
        <a:p>
          <a:endParaRPr lang="ru-RU"/>
        </a:p>
      </dgm:t>
    </dgm:pt>
    <dgm:pt modelId="{8A94BE96-325E-4E48-9094-173B970385CB}">
      <dgm:prSet custT="1"/>
      <dgm:spPr/>
      <dgm:t>
        <a:bodyPr/>
        <a:lstStyle/>
        <a:p>
          <a:r>
            <a:rPr lang="ru-RU" sz="24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Бұлшықеттік </a:t>
          </a:r>
          <a:r>
            <a:rPr lang="ru-RU" sz="24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дефект – </a:t>
          </a:r>
          <a:r>
            <a:rPr lang="ru-RU" sz="24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қарыншаралық перденің трабекулярлы</a:t>
          </a:r>
          <a:r>
            <a:rPr lang="ru-RU" sz="2400" b="0" i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 орналасқан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D9AAFF1-BEE6-459A-8812-06F96C342860}" type="parTrans" cxnId="{724A527B-C885-4A56-A7C8-D0DBDD964459}">
      <dgm:prSet/>
      <dgm:spPr/>
      <dgm:t>
        <a:bodyPr/>
        <a:lstStyle/>
        <a:p>
          <a:endParaRPr lang="ru-RU"/>
        </a:p>
      </dgm:t>
    </dgm:pt>
    <dgm:pt modelId="{639E8A1D-9226-477B-90B4-56D94E0E5645}" type="sibTrans" cxnId="{724A527B-C885-4A56-A7C8-D0DBDD964459}">
      <dgm:prSet/>
      <dgm:spPr/>
      <dgm:t>
        <a:bodyPr/>
        <a:lstStyle/>
        <a:p>
          <a:endParaRPr lang="ru-RU"/>
        </a:p>
      </dgm:t>
    </dgm:pt>
    <dgm:pt modelId="{CD1A2319-0858-4D0C-8AFF-F8E50E575F0B}">
      <dgm:prSet phldrT="[Текст]" custT="1"/>
      <dgm:spPr/>
      <dgm:t>
        <a:bodyPr/>
        <a:lstStyle/>
        <a:p>
          <a:r>
            <a:rPr lang="kk-KZ" sz="2400" b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Сирек</a:t>
          </a:r>
          <a:r>
            <a:rPr lang="kk-KZ" sz="2400" b="0" baseline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кездесетін дефект.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897A104-DA75-46CB-9655-5E75A6F025EF}" type="sibTrans" cxnId="{84B69890-254F-4562-BE15-A714C19B8987}">
      <dgm:prSet/>
      <dgm:spPr/>
      <dgm:t>
        <a:bodyPr/>
        <a:lstStyle/>
        <a:p>
          <a:endParaRPr lang="ru-RU"/>
        </a:p>
      </dgm:t>
    </dgm:pt>
    <dgm:pt modelId="{F43DC837-1240-4EB8-8E40-56815CE39E3A}" type="parTrans" cxnId="{84B69890-254F-4562-BE15-A714C19B8987}">
      <dgm:prSet/>
      <dgm:spPr/>
      <dgm:t>
        <a:bodyPr/>
        <a:lstStyle/>
        <a:p>
          <a:endParaRPr lang="ru-RU"/>
        </a:p>
      </dgm:t>
    </dgm:pt>
    <dgm:pt modelId="{ADC411D8-FC99-4182-8DF2-3ABBEFD49DC9}">
      <dgm:prSet phldrT="[Текст]" custT="1"/>
      <dgm:spPr/>
      <dgm:t>
        <a:bodyPr/>
        <a:lstStyle/>
        <a:p>
          <a:r>
            <a:rPr lang="kk-KZ" sz="2400" b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Сол қарынша мен оң жүрекше арасындағы шунт пайда болатын дефект</a:t>
          </a:r>
          <a:endParaRPr lang="ru-RU" sz="2400" b="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90958A-9AD9-4CC7-9CF6-A14E47A8EF49}" type="parTrans" cxnId="{4A9BB15E-CA12-4242-A555-79B2E19C9EDC}">
      <dgm:prSet/>
      <dgm:spPr/>
      <dgm:t>
        <a:bodyPr/>
        <a:lstStyle/>
        <a:p>
          <a:endParaRPr lang="ru-RU"/>
        </a:p>
      </dgm:t>
    </dgm:pt>
    <dgm:pt modelId="{8FE65325-D169-4AE4-B712-871E2DE67430}" type="sibTrans" cxnId="{4A9BB15E-CA12-4242-A555-79B2E19C9EDC}">
      <dgm:prSet/>
      <dgm:spPr/>
      <dgm:t>
        <a:bodyPr/>
        <a:lstStyle/>
        <a:p>
          <a:endParaRPr lang="ru-RU"/>
        </a:p>
      </dgm:t>
    </dgm:pt>
    <dgm:pt modelId="{2FFB2007-9DF9-4B59-8BC6-DFEE95270B20}" type="pres">
      <dgm:prSet presAssocID="{4FB1E1AD-C7F8-4856-8B8C-E29CC863E2F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5C19F85-5B78-4249-821A-52B7E6A15ED8}" type="pres">
      <dgm:prSet presAssocID="{EECD8C0D-236B-47E0-B202-01958B4DF443}" presName="composite" presStyleCnt="0"/>
      <dgm:spPr/>
    </dgm:pt>
    <dgm:pt modelId="{323654A6-AD06-4F05-89CA-D2836B4A52FB}" type="pres">
      <dgm:prSet presAssocID="{EECD8C0D-236B-47E0-B202-01958B4DF443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4A4DA-8B30-4DFC-AAE8-0FAA0792823E}" type="pres">
      <dgm:prSet presAssocID="{EECD8C0D-236B-47E0-B202-01958B4DF443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F395A-661E-40AF-9688-E6453EC900C9}" type="pres">
      <dgm:prSet presAssocID="{F4F5A899-A9E1-43C4-8D05-A477AABFFFDD}" presName="sp" presStyleCnt="0"/>
      <dgm:spPr/>
    </dgm:pt>
    <dgm:pt modelId="{C5FA2E1A-8D26-4921-BB77-C192A97F8701}" type="pres">
      <dgm:prSet presAssocID="{0F36541E-D83F-4DC3-843E-F0CE9DEB976D}" presName="composite" presStyleCnt="0"/>
      <dgm:spPr/>
    </dgm:pt>
    <dgm:pt modelId="{E883A909-4261-4D84-BCE6-A2F28D621F80}" type="pres">
      <dgm:prSet presAssocID="{0F36541E-D83F-4DC3-843E-F0CE9DEB976D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04A8AD-D1F6-48EF-A146-7D05AC43EB16}" type="pres">
      <dgm:prSet presAssocID="{0F36541E-D83F-4DC3-843E-F0CE9DEB976D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47AD23-AA22-40CB-B0FC-CB51F9141CA0}" type="presOf" srcId="{8A94BE96-325E-4E48-9094-173B970385CB}" destId="{2A64A4DA-8B30-4DFC-AAE8-0FAA0792823E}" srcOrd="0" destOrd="0" presId="urn:microsoft.com/office/officeart/2005/8/layout/chevron2"/>
    <dgm:cxn modelId="{84B69890-254F-4562-BE15-A714C19B8987}" srcId="{0F36541E-D83F-4DC3-843E-F0CE9DEB976D}" destId="{CD1A2319-0858-4D0C-8AFF-F8E50E575F0B}" srcOrd="0" destOrd="0" parTransId="{F43DC837-1240-4EB8-8E40-56815CE39E3A}" sibTransId="{E897A104-DA75-46CB-9655-5E75A6F025EF}"/>
    <dgm:cxn modelId="{D2A7754B-B1E3-4FB9-AC47-D565886B8D4B}" type="presOf" srcId="{EECD8C0D-236B-47E0-B202-01958B4DF443}" destId="{323654A6-AD06-4F05-89CA-D2836B4A52FB}" srcOrd="0" destOrd="0" presId="urn:microsoft.com/office/officeart/2005/8/layout/chevron2"/>
    <dgm:cxn modelId="{D9B256B5-BC41-4E36-A066-5EE21C1F75A5}" srcId="{4FB1E1AD-C7F8-4856-8B8C-E29CC863E2F8}" destId="{EECD8C0D-236B-47E0-B202-01958B4DF443}" srcOrd="0" destOrd="0" parTransId="{BA626997-BD53-40CA-82C8-2E2E61BF3745}" sibTransId="{F4F5A899-A9E1-43C4-8D05-A477AABFFFDD}"/>
    <dgm:cxn modelId="{4A9BB15E-CA12-4242-A555-79B2E19C9EDC}" srcId="{0F36541E-D83F-4DC3-843E-F0CE9DEB976D}" destId="{ADC411D8-FC99-4182-8DF2-3ABBEFD49DC9}" srcOrd="1" destOrd="0" parTransId="{7F90958A-9AD9-4CC7-9CF6-A14E47A8EF49}" sibTransId="{8FE65325-D169-4AE4-B712-871E2DE67430}"/>
    <dgm:cxn modelId="{5AC48055-0842-4EAF-9CAA-20C0CFCF98DC}" type="presOf" srcId="{4FB1E1AD-C7F8-4856-8B8C-E29CC863E2F8}" destId="{2FFB2007-9DF9-4B59-8BC6-DFEE95270B20}" srcOrd="0" destOrd="0" presId="urn:microsoft.com/office/officeart/2005/8/layout/chevron2"/>
    <dgm:cxn modelId="{724A527B-C885-4A56-A7C8-D0DBDD964459}" srcId="{EECD8C0D-236B-47E0-B202-01958B4DF443}" destId="{8A94BE96-325E-4E48-9094-173B970385CB}" srcOrd="0" destOrd="0" parTransId="{6D9AAFF1-BEE6-459A-8812-06F96C342860}" sibTransId="{639E8A1D-9226-477B-90B4-56D94E0E5645}"/>
    <dgm:cxn modelId="{D96B2B53-BBA4-46C4-BD36-A2FA1162B996}" type="presOf" srcId="{ADC411D8-FC99-4182-8DF2-3ABBEFD49DC9}" destId="{4104A8AD-D1F6-48EF-A146-7D05AC43EB16}" srcOrd="0" destOrd="1" presId="urn:microsoft.com/office/officeart/2005/8/layout/chevron2"/>
    <dgm:cxn modelId="{4A4E3AA0-0ED7-4FCB-9934-5E7CE305CA6A}" type="presOf" srcId="{0F36541E-D83F-4DC3-843E-F0CE9DEB976D}" destId="{E883A909-4261-4D84-BCE6-A2F28D621F80}" srcOrd="0" destOrd="0" presId="urn:microsoft.com/office/officeart/2005/8/layout/chevron2"/>
    <dgm:cxn modelId="{AD807A70-C77B-4758-8399-DAC4B3A2F659}" srcId="{4FB1E1AD-C7F8-4856-8B8C-E29CC863E2F8}" destId="{0F36541E-D83F-4DC3-843E-F0CE9DEB976D}" srcOrd="1" destOrd="0" parTransId="{BE911DCC-B5C4-445B-A6B4-66CAFB00DB11}" sibTransId="{116E81E4-F371-4C17-8F9B-6EA21EFD47BC}"/>
    <dgm:cxn modelId="{D2A7FEFC-E49F-4552-96C8-EAB8797A774A}" type="presOf" srcId="{CD1A2319-0858-4D0C-8AFF-F8E50E575F0B}" destId="{4104A8AD-D1F6-48EF-A146-7D05AC43EB16}" srcOrd="0" destOrd="0" presId="urn:microsoft.com/office/officeart/2005/8/layout/chevron2"/>
    <dgm:cxn modelId="{85715EA2-4B3A-4D6A-93D5-1C808D7BA5DE}" type="presParOf" srcId="{2FFB2007-9DF9-4B59-8BC6-DFEE95270B20}" destId="{95C19F85-5B78-4249-821A-52B7E6A15ED8}" srcOrd="0" destOrd="0" presId="urn:microsoft.com/office/officeart/2005/8/layout/chevron2"/>
    <dgm:cxn modelId="{E57B5369-5CBD-48A9-B458-1F1DD647678F}" type="presParOf" srcId="{95C19F85-5B78-4249-821A-52B7E6A15ED8}" destId="{323654A6-AD06-4F05-89CA-D2836B4A52FB}" srcOrd="0" destOrd="0" presId="urn:microsoft.com/office/officeart/2005/8/layout/chevron2"/>
    <dgm:cxn modelId="{E3E63F89-E224-43A1-AFC9-F1882C761803}" type="presParOf" srcId="{95C19F85-5B78-4249-821A-52B7E6A15ED8}" destId="{2A64A4DA-8B30-4DFC-AAE8-0FAA0792823E}" srcOrd="1" destOrd="0" presId="urn:microsoft.com/office/officeart/2005/8/layout/chevron2"/>
    <dgm:cxn modelId="{972A2E4E-DFB3-4E2C-B2D4-276A6EC9876A}" type="presParOf" srcId="{2FFB2007-9DF9-4B59-8BC6-DFEE95270B20}" destId="{3BEF395A-661E-40AF-9688-E6453EC900C9}" srcOrd="1" destOrd="0" presId="urn:microsoft.com/office/officeart/2005/8/layout/chevron2"/>
    <dgm:cxn modelId="{1D7F2703-5C35-4864-8370-9FCED1E76B9E}" type="presParOf" srcId="{2FFB2007-9DF9-4B59-8BC6-DFEE95270B20}" destId="{C5FA2E1A-8D26-4921-BB77-C192A97F8701}" srcOrd="2" destOrd="0" presId="urn:microsoft.com/office/officeart/2005/8/layout/chevron2"/>
    <dgm:cxn modelId="{E14F7E3F-F5A5-4ACB-9D5D-722DCA13742E}" type="presParOf" srcId="{C5FA2E1A-8D26-4921-BB77-C192A97F8701}" destId="{E883A909-4261-4D84-BCE6-A2F28D621F80}" srcOrd="0" destOrd="0" presId="urn:microsoft.com/office/officeart/2005/8/layout/chevron2"/>
    <dgm:cxn modelId="{10064849-68C2-4281-9606-D82E1EA489E0}" type="presParOf" srcId="{C5FA2E1A-8D26-4921-BB77-C192A97F8701}" destId="{4104A8AD-D1F6-48EF-A146-7D05AC43EB16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87900F3-E17A-4793-853E-5646EF2F3D72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B89D5AC-9C99-46F5-8916-BF745674CFAF}">
      <dgm:prSet phldrT="[Текст]" custT="1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b="1" i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Қарыншаралық перде</a:t>
          </a:r>
          <a:r>
            <a:rPr lang="ru-RU" sz="20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4-аптаның </a:t>
          </a:r>
          <a:r>
            <a:rPr lang="ru-RU" sz="2000" b="1" i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соңынан қалыптаса бастайды</a:t>
          </a:r>
          <a:r>
            <a:rPr lang="ru-RU" sz="20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b="1" i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Қалыптасуы </a:t>
          </a:r>
          <a:r>
            <a:rPr lang="ru-RU" sz="20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 механизм </a:t>
          </a:r>
          <a:r>
            <a:rPr lang="ru-RU" sz="2000" b="1" i="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арқылы жүреді</a:t>
          </a:r>
          <a:r>
            <a:rPr lang="ru-RU" sz="2000" b="1" i="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dirty="0">
            <a:solidFill>
              <a:schemeClr val="tx1"/>
            </a:solidFill>
          </a:endParaRPr>
        </a:p>
      </dgm:t>
    </dgm:pt>
    <dgm:pt modelId="{09E6CD96-EFC1-42CE-BBDE-D3E6A00CBAA6}" type="parTrans" cxnId="{7FC2DA47-B491-4C9F-9E53-682DB2341F5C}">
      <dgm:prSet/>
      <dgm:spPr/>
      <dgm:t>
        <a:bodyPr/>
        <a:lstStyle/>
        <a:p>
          <a:endParaRPr lang="ru-RU"/>
        </a:p>
      </dgm:t>
    </dgm:pt>
    <dgm:pt modelId="{DAE329EB-F087-4345-BAEF-4D31CA9C5987}" type="sibTrans" cxnId="{7FC2DA47-B491-4C9F-9E53-682DB2341F5C}">
      <dgm:prSet/>
      <dgm:spPr/>
      <dgm:t>
        <a:bodyPr/>
        <a:lstStyle/>
        <a:p>
          <a:endParaRPr lang="ru-RU"/>
        </a:p>
      </dgm:t>
    </dgm:pt>
    <dgm:pt modelId="{B1613409-0111-429A-9EB6-CB797CD7A583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0" i="0" dirty="0"/>
            <a:t>а) </a:t>
          </a:r>
          <a:r>
            <a:rPr lang="ru-RU" sz="2400" b="0" i="0" dirty="0" err="1" smtClean="0"/>
            <a:t>конотрункусты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қырқаның төмен қарай өсуі инфундибулярлы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бөлімді қалыптастырады</a:t>
          </a:r>
          <a:endParaRPr lang="ru-RU" sz="2400" dirty="0"/>
        </a:p>
      </dgm:t>
    </dgm:pt>
    <dgm:pt modelId="{4CFF3CBB-BDFE-426B-A650-EB12EA7941D8}" type="parTrans" cxnId="{CA1A4474-6C70-48D9-8E4E-207E8B78D96A}">
      <dgm:prSet/>
      <dgm:spPr/>
      <dgm:t>
        <a:bodyPr/>
        <a:lstStyle/>
        <a:p>
          <a:endParaRPr lang="ru-RU"/>
        </a:p>
      </dgm:t>
    </dgm:pt>
    <dgm:pt modelId="{8ADD668C-DDD1-4578-ACAE-F405E1CF71BF}" type="sibTrans" cxnId="{CA1A4474-6C70-48D9-8E4E-207E8B78D96A}">
      <dgm:prSet/>
      <dgm:spPr/>
      <dgm:t>
        <a:bodyPr/>
        <a:lstStyle/>
        <a:p>
          <a:endParaRPr lang="ru-RU"/>
        </a:p>
      </dgm:t>
    </dgm:pt>
    <dgm:pt modelId="{6D411A57-188C-41C7-9AD0-101B632EB28F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2400" dirty="0" smtClean="0"/>
            <a:t>Эндокардиальды жастықшадан дәнекер тін өсіп,мембранозды бөлімді қалыптастырады.</a:t>
          </a:r>
          <a:endParaRPr lang="ru-RU" sz="2400" dirty="0"/>
        </a:p>
      </dgm:t>
    </dgm:pt>
    <dgm:pt modelId="{FC4FF0BC-2B73-4744-A886-4EF083794A4E}" type="parTrans" cxnId="{02B530E1-492F-4B1F-80C6-C46328A509CE}">
      <dgm:prSet/>
      <dgm:spPr/>
      <dgm:t>
        <a:bodyPr/>
        <a:lstStyle/>
        <a:p>
          <a:endParaRPr lang="ru-RU"/>
        </a:p>
      </dgm:t>
    </dgm:pt>
    <dgm:pt modelId="{A4883799-312E-4BEF-BE49-353DA2C9CA3B}" type="sibTrans" cxnId="{02B530E1-492F-4B1F-80C6-C46328A509CE}">
      <dgm:prSet/>
      <dgm:spPr/>
      <dgm:t>
        <a:bodyPr/>
        <a:lstStyle/>
        <a:p>
          <a:endParaRPr lang="ru-RU"/>
        </a:p>
      </dgm:t>
    </dgm:pt>
    <dgm:pt modelId="{A2F353C5-3120-4051-AE19-FFC4B02923FD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400" b="0" i="0" dirty="0"/>
            <a:t>в) </a:t>
          </a:r>
          <a:r>
            <a:rPr lang="ru-RU" sz="2400" b="0" i="0" dirty="0" err="1" smtClean="0"/>
            <a:t>Бұлшықеттің бөлімнің өсуі трабекулярлы</a:t>
          </a:r>
          <a:r>
            <a:rPr lang="ru-RU" sz="2400" b="0" i="0" dirty="0" smtClean="0"/>
            <a:t> </a:t>
          </a:r>
          <a:r>
            <a:rPr lang="ru-RU" sz="2400" b="0" i="0" dirty="0" err="1" smtClean="0"/>
            <a:t>және әкелуші бөлімдерді қалыптастырады</a:t>
          </a:r>
          <a:r>
            <a:rPr lang="ru-RU" sz="2400" b="0" i="0" dirty="0" smtClean="0"/>
            <a:t>.</a:t>
          </a:r>
          <a:endParaRPr lang="ru-RU" sz="2400" dirty="0"/>
        </a:p>
      </dgm:t>
    </dgm:pt>
    <dgm:pt modelId="{4B544267-9DB4-40F2-80D3-36C24679596A}" type="parTrans" cxnId="{4EB62C92-3F5A-47BE-BE11-8F0F6D42CDEC}">
      <dgm:prSet/>
      <dgm:spPr/>
      <dgm:t>
        <a:bodyPr/>
        <a:lstStyle/>
        <a:p>
          <a:endParaRPr lang="ru-RU"/>
        </a:p>
      </dgm:t>
    </dgm:pt>
    <dgm:pt modelId="{1CF81996-4B26-4D75-93D5-A625459413C9}" type="sibTrans" cxnId="{4EB62C92-3F5A-47BE-BE11-8F0F6D42CDEC}">
      <dgm:prSet/>
      <dgm:spPr/>
      <dgm:t>
        <a:bodyPr/>
        <a:lstStyle/>
        <a:p>
          <a:endParaRPr lang="ru-RU"/>
        </a:p>
      </dgm:t>
    </dgm:pt>
    <dgm:pt modelId="{3BEE8AA2-98FF-440E-9611-58FBDAEF7295}">
      <dgm:prSet phldrT="[Текст]" custScaleY="79239">
        <dgm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endParaRPr lang="x-none"/>
        </a:p>
      </dgm:t>
    </dgm:pt>
    <dgm:pt modelId="{F30A584A-5A96-485E-A609-4C97AE4294E8}" type="parTrans" cxnId="{3C6E3E06-D022-4CAD-8E08-C1F36281E28B}">
      <dgm:prSet/>
      <dgm:spPr/>
      <dgm:t>
        <a:bodyPr/>
        <a:lstStyle/>
        <a:p>
          <a:endParaRPr lang="ru-RU"/>
        </a:p>
      </dgm:t>
    </dgm:pt>
    <dgm:pt modelId="{AC8DF06F-3A15-484F-9727-E774AAE7AE5C}" type="sibTrans" cxnId="{3C6E3E06-D022-4CAD-8E08-C1F36281E28B}">
      <dgm:prSet/>
      <dgm:spPr/>
      <dgm:t>
        <a:bodyPr/>
        <a:lstStyle/>
        <a:p>
          <a:endParaRPr lang="ru-RU"/>
        </a:p>
      </dgm:t>
    </dgm:pt>
    <dgm:pt modelId="{62E8989D-82C6-41AD-BBE8-10410E4911C9}" type="pres">
      <dgm:prSet presAssocID="{287900F3-E17A-4793-853E-5646EF2F3D72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6063EB-E96D-4F73-BC29-F8E6B8E73CA0}" type="pres">
      <dgm:prSet presAssocID="{EB89D5AC-9C99-46F5-8916-BF745674CFAF}" presName="roof" presStyleLbl="dkBgShp" presStyleIdx="0" presStyleCnt="2" custScaleY="79239"/>
      <dgm:spPr/>
      <dgm:t>
        <a:bodyPr/>
        <a:lstStyle/>
        <a:p>
          <a:endParaRPr lang="ru-RU"/>
        </a:p>
      </dgm:t>
    </dgm:pt>
    <dgm:pt modelId="{FD8CD6DF-2D83-4972-8D6C-EF427BBA5978}" type="pres">
      <dgm:prSet presAssocID="{EB89D5AC-9C99-46F5-8916-BF745674CFAF}" presName="pillars" presStyleCnt="0"/>
      <dgm:spPr/>
    </dgm:pt>
    <dgm:pt modelId="{5DECF499-C1CA-4764-AB04-431E6B643885}" type="pres">
      <dgm:prSet presAssocID="{EB89D5AC-9C99-46F5-8916-BF745674CFAF}" presName="pillar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D9EFA1-BDDD-402B-A788-F3AC518A7027}" type="pres">
      <dgm:prSet presAssocID="{6D411A57-188C-41C7-9AD0-101B632EB28F}" presName="pillarX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A805E3-8063-46DE-8E48-08636895363A}" type="pres">
      <dgm:prSet presAssocID="{A2F353C5-3120-4051-AE19-FFC4B02923FD}" presName="pillarX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B82739-3B3E-4EF9-81FA-E87742DB4F79}" type="pres">
      <dgm:prSet presAssocID="{EB89D5AC-9C99-46F5-8916-BF745674CFAF}" presName="base" presStyleLbl="dkBgShp" presStyleIdx="1" presStyleCnt="2" custScaleY="245323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</dgm:pt>
  </dgm:ptLst>
  <dgm:cxnLst>
    <dgm:cxn modelId="{B1990B5C-9085-4B5F-B094-E5633E546457}" type="presOf" srcId="{6D411A57-188C-41C7-9AD0-101B632EB28F}" destId="{9ED9EFA1-BDDD-402B-A788-F3AC518A7027}" srcOrd="0" destOrd="0" presId="urn:microsoft.com/office/officeart/2005/8/layout/hList3"/>
    <dgm:cxn modelId="{9415CAB4-9F16-4B1A-8636-EAC8F82968AE}" type="presOf" srcId="{EB89D5AC-9C99-46F5-8916-BF745674CFAF}" destId="{BA6063EB-E96D-4F73-BC29-F8E6B8E73CA0}" srcOrd="0" destOrd="0" presId="urn:microsoft.com/office/officeart/2005/8/layout/hList3"/>
    <dgm:cxn modelId="{02B530E1-492F-4B1F-80C6-C46328A509CE}" srcId="{EB89D5AC-9C99-46F5-8916-BF745674CFAF}" destId="{6D411A57-188C-41C7-9AD0-101B632EB28F}" srcOrd="1" destOrd="0" parTransId="{FC4FF0BC-2B73-4744-A886-4EF083794A4E}" sibTransId="{A4883799-312E-4BEF-BE49-353DA2C9CA3B}"/>
    <dgm:cxn modelId="{CA1A4474-6C70-48D9-8E4E-207E8B78D96A}" srcId="{EB89D5AC-9C99-46F5-8916-BF745674CFAF}" destId="{B1613409-0111-429A-9EB6-CB797CD7A583}" srcOrd="0" destOrd="0" parTransId="{4CFF3CBB-BDFE-426B-A650-EB12EA7941D8}" sibTransId="{8ADD668C-DDD1-4578-ACAE-F405E1CF71BF}"/>
    <dgm:cxn modelId="{BD65DD1B-C640-4F5F-A008-C59FE70D0A30}" type="presOf" srcId="{287900F3-E17A-4793-853E-5646EF2F3D72}" destId="{62E8989D-82C6-41AD-BBE8-10410E4911C9}" srcOrd="0" destOrd="0" presId="urn:microsoft.com/office/officeart/2005/8/layout/hList3"/>
    <dgm:cxn modelId="{7FC2DA47-B491-4C9F-9E53-682DB2341F5C}" srcId="{287900F3-E17A-4793-853E-5646EF2F3D72}" destId="{EB89D5AC-9C99-46F5-8916-BF745674CFAF}" srcOrd="0" destOrd="0" parTransId="{09E6CD96-EFC1-42CE-BBDE-D3E6A00CBAA6}" sibTransId="{DAE329EB-F087-4345-BAEF-4D31CA9C5987}"/>
    <dgm:cxn modelId="{6AB0AA8C-AF09-4A9A-94C2-E429CC6E10CF}" type="presOf" srcId="{B1613409-0111-429A-9EB6-CB797CD7A583}" destId="{5DECF499-C1CA-4764-AB04-431E6B643885}" srcOrd="0" destOrd="0" presId="urn:microsoft.com/office/officeart/2005/8/layout/hList3"/>
    <dgm:cxn modelId="{3C6E3E06-D022-4CAD-8E08-C1F36281E28B}" srcId="{287900F3-E17A-4793-853E-5646EF2F3D72}" destId="{3BEE8AA2-98FF-440E-9611-58FBDAEF7295}" srcOrd="1" destOrd="0" parTransId="{F30A584A-5A96-485E-A609-4C97AE4294E8}" sibTransId="{AC8DF06F-3A15-484F-9727-E774AAE7AE5C}"/>
    <dgm:cxn modelId="{4EB62C92-3F5A-47BE-BE11-8F0F6D42CDEC}" srcId="{EB89D5AC-9C99-46F5-8916-BF745674CFAF}" destId="{A2F353C5-3120-4051-AE19-FFC4B02923FD}" srcOrd="2" destOrd="0" parTransId="{4B544267-9DB4-40F2-80D3-36C24679596A}" sibTransId="{1CF81996-4B26-4D75-93D5-A625459413C9}"/>
    <dgm:cxn modelId="{A7341B5D-D58A-41FA-A1C2-5422AA136451}" type="presOf" srcId="{A2F353C5-3120-4051-AE19-FFC4B02923FD}" destId="{67A805E3-8063-46DE-8E48-08636895363A}" srcOrd="0" destOrd="0" presId="urn:microsoft.com/office/officeart/2005/8/layout/hList3"/>
    <dgm:cxn modelId="{1FFC3BA1-46EB-4825-B0E2-2D085A2A29D4}" type="presParOf" srcId="{62E8989D-82C6-41AD-BBE8-10410E4911C9}" destId="{BA6063EB-E96D-4F73-BC29-F8E6B8E73CA0}" srcOrd="0" destOrd="0" presId="urn:microsoft.com/office/officeart/2005/8/layout/hList3"/>
    <dgm:cxn modelId="{1246A94C-437D-4C73-BA2B-F9226400B074}" type="presParOf" srcId="{62E8989D-82C6-41AD-BBE8-10410E4911C9}" destId="{FD8CD6DF-2D83-4972-8D6C-EF427BBA5978}" srcOrd="1" destOrd="0" presId="urn:microsoft.com/office/officeart/2005/8/layout/hList3"/>
    <dgm:cxn modelId="{317DEA24-7B4E-4388-B54E-6C0BCE06D164}" type="presParOf" srcId="{FD8CD6DF-2D83-4972-8D6C-EF427BBA5978}" destId="{5DECF499-C1CA-4764-AB04-431E6B643885}" srcOrd="0" destOrd="0" presId="urn:microsoft.com/office/officeart/2005/8/layout/hList3"/>
    <dgm:cxn modelId="{6FA11BC8-3526-498E-BCEC-5FAB0B584C62}" type="presParOf" srcId="{FD8CD6DF-2D83-4972-8D6C-EF427BBA5978}" destId="{9ED9EFA1-BDDD-402B-A788-F3AC518A7027}" srcOrd="1" destOrd="0" presId="urn:microsoft.com/office/officeart/2005/8/layout/hList3"/>
    <dgm:cxn modelId="{EF957C54-6993-49D3-A057-D2FA010EACE7}" type="presParOf" srcId="{FD8CD6DF-2D83-4972-8D6C-EF427BBA5978}" destId="{67A805E3-8063-46DE-8E48-08636895363A}" srcOrd="2" destOrd="0" presId="urn:microsoft.com/office/officeart/2005/8/layout/hList3"/>
    <dgm:cxn modelId="{2DBA6097-DD7E-4D99-BF25-71803FD1F7B2}" type="presParOf" srcId="{62E8989D-82C6-41AD-BBE8-10410E4911C9}" destId="{C8B82739-3B3E-4EF9-81FA-E87742DB4F79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9" csCatId="colorful" phldr="1"/>
      <dgm:spPr/>
      <dgm:t>
        <a:bodyPr/>
        <a:lstStyle/>
        <a:p>
          <a:endParaRPr lang="ru-RU"/>
        </a:p>
      </dgm:t>
    </dgm:pt>
    <dgm:pt modelId="{2FB935A0-8DD4-4893-9AFE-A146A95EA3F4}">
      <dgm:prSet phldrT="[Текст]" custT="1"/>
      <dgm:spPr/>
      <dgm:t>
        <a:bodyPr/>
        <a:lstStyle/>
        <a:p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Солдан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оңға қарай 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шунт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пайда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болады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.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6A31DEB3-B028-43A8-8DF5-52807C4DA3D1}" type="parTrans" cxnId="{5A695EDC-BA19-464C-A409-CAFB6776D603}">
      <dgm:prSet/>
      <dgm:spPr/>
      <dgm:t>
        <a:bodyPr/>
        <a:lstStyle/>
        <a:p>
          <a:endParaRPr lang="ru-RU"/>
        </a:p>
      </dgm:t>
    </dgm:pt>
    <dgm:pt modelId="{FB1EA4BF-F935-4F27-A9AA-528CD949A561}" type="sibTrans" cxnId="{5A695EDC-BA19-464C-A409-CAFB6776D603}">
      <dgm:prSet/>
      <dgm:spPr/>
      <dgm:t>
        <a:bodyPr/>
        <a:lstStyle/>
        <a:p>
          <a:endParaRPr lang="ru-RU"/>
        </a:p>
      </dgm:t>
    </dgm:pt>
    <dgm:pt modelId="{5B2EED73-2C27-49FE-B017-53C951AD730E}">
      <dgm:prSet phldrT="[Текст]" custT="1"/>
      <dgm:spPr/>
      <dgm:t>
        <a:bodyPr/>
        <a:lstStyle/>
        <a:p>
          <a:pPr algn="r"/>
          <a:r>
            <a:rPr lang="ru-RU" sz="2400" dirty="0">
              <a:latin typeface="Times New Roman" pitchFamily="18" charset="0"/>
              <a:cs typeface="Times New Roman" pitchFamily="18" charset="0"/>
            </a:rPr>
            <a:t>   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Кіші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қанайналым шеңберінің гиперволемиясы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F501EFCB-E1E9-432C-98C4-16BB9D9BE923}" type="sibTrans" cxnId="{F0E4CACE-25BC-4272-8CFF-41B1B6D3AB9F}">
      <dgm:prSet/>
      <dgm:spPr/>
      <dgm:t>
        <a:bodyPr/>
        <a:lstStyle/>
        <a:p>
          <a:endParaRPr lang="ru-RU"/>
        </a:p>
      </dgm:t>
    </dgm:pt>
    <dgm:pt modelId="{92BDEF8C-156D-4591-AD41-EDDAA56E1CB1}" type="parTrans" cxnId="{F0E4CACE-25BC-4272-8CFF-41B1B6D3AB9F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FEBA5BF-A723-41E2-9FB1-162D22F65914}" type="pres">
      <dgm:prSet presAssocID="{2FB935A0-8DD4-4893-9AFE-A146A95EA3F4}" presName="node" presStyleLbl="node1" presStyleIdx="0" presStyleCnt="2" custScaleX="57001" custScaleY="23534" custLinFactNeighborX="16105" custLinFactNeighborY="23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1DEC68-1067-4DFB-904C-2F2F6CCF6B95}" type="pres">
      <dgm:prSet presAssocID="{FB1EA4BF-F935-4F27-A9AA-528CD949A561}" presName="sibTrans" presStyleLbl="sibTrans2D1" presStyleIdx="0" presStyleCnt="1" custAng="17587889" custFlipHor="1" custScaleX="37903" custScaleY="32383" custLinFactNeighborX="61251" custLinFactNeighborY="335"/>
      <dgm:spPr/>
      <dgm:t>
        <a:bodyPr/>
        <a:lstStyle/>
        <a:p>
          <a:endParaRPr lang="ru-RU"/>
        </a:p>
      </dgm:t>
    </dgm:pt>
    <dgm:pt modelId="{D6611D19-6172-4281-99E7-2BEF48FB841F}" type="pres">
      <dgm:prSet presAssocID="{FB1EA4BF-F935-4F27-A9AA-528CD949A561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215E8C84-36C6-4B39-86B1-422CB379BAE0}" type="pres">
      <dgm:prSet presAssocID="{5B2EED73-2C27-49FE-B017-53C951AD730E}" presName="node" presStyleLbl="node1" presStyleIdx="1" presStyleCnt="2" custScaleX="41245" custScaleY="24771" custLinFactNeighborX="-27362" custLinFactNeighborY="-2743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F0E4CACE-25BC-4272-8CFF-41B1B6D3AB9F}" srcId="{868892F8-4524-4B00-B24D-A39EA069AD68}" destId="{5B2EED73-2C27-49FE-B017-53C951AD730E}" srcOrd="1" destOrd="0" parTransId="{92BDEF8C-156D-4591-AD41-EDDAA56E1CB1}" sibTransId="{F501EFCB-E1E9-432C-98C4-16BB9D9BE923}"/>
    <dgm:cxn modelId="{5D0ADBE0-4579-4A34-A491-427FA5AD0AEA}" type="presOf" srcId="{FB1EA4BF-F935-4F27-A9AA-528CD949A561}" destId="{9A1DEC68-1067-4DFB-904C-2F2F6CCF6B95}" srcOrd="0" destOrd="0" presId="urn:microsoft.com/office/officeart/2005/8/layout/process5"/>
    <dgm:cxn modelId="{B24121B3-AAD8-4184-B222-DA96B9B9F5A1}" type="presOf" srcId="{FB1EA4BF-F935-4F27-A9AA-528CD949A561}" destId="{D6611D19-6172-4281-99E7-2BEF48FB841F}" srcOrd="1" destOrd="0" presId="urn:microsoft.com/office/officeart/2005/8/layout/process5"/>
    <dgm:cxn modelId="{5A695EDC-BA19-464C-A409-CAFB6776D603}" srcId="{868892F8-4524-4B00-B24D-A39EA069AD68}" destId="{2FB935A0-8DD4-4893-9AFE-A146A95EA3F4}" srcOrd="0" destOrd="0" parTransId="{6A31DEB3-B028-43A8-8DF5-52807C4DA3D1}" sibTransId="{FB1EA4BF-F935-4F27-A9AA-528CD949A561}"/>
    <dgm:cxn modelId="{2B4B5F64-AC22-4EE8-898C-7193608E5B7C}" type="presOf" srcId="{5B2EED73-2C27-49FE-B017-53C951AD730E}" destId="{215E8C84-36C6-4B39-86B1-422CB379BAE0}" srcOrd="0" destOrd="0" presId="urn:microsoft.com/office/officeart/2005/8/layout/process5"/>
    <dgm:cxn modelId="{7918EE34-9EEC-4321-B866-4C8BECA8C3C2}" type="presOf" srcId="{2FB935A0-8DD4-4893-9AFE-A146A95EA3F4}" destId="{CFEBA5BF-A723-41E2-9FB1-162D22F65914}" srcOrd="0" destOrd="0" presId="urn:microsoft.com/office/officeart/2005/8/layout/process5"/>
    <dgm:cxn modelId="{8D2897B3-239A-4C69-83FC-BE892D82E7D6}" type="presParOf" srcId="{877EA029-D6D7-4E4D-9F34-28AB8119FF75}" destId="{CFEBA5BF-A723-41E2-9FB1-162D22F65914}" srcOrd="0" destOrd="0" presId="urn:microsoft.com/office/officeart/2005/8/layout/process5"/>
    <dgm:cxn modelId="{6568B0A2-8512-490A-8A4F-C5A75FD7157A}" type="presParOf" srcId="{877EA029-D6D7-4E4D-9F34-28AB8119FF75}" destId="{9A1DEC68-1067-4DFB-904C-2F2F6CCF6B95}" srcOrd="1" destOrd="0" presId="urn:microsoft.com/office/officeart/2005/8/layout/process5"/>
    <dgm:cxn modelId="{015AFAF6-592E-4042-ABD2-D88DBCC5B646}" type="presParOf" srcId="{9A1DEC68-1067-4DFB-904C-2F2F6CCF6B95}" destId="{D6611D19-6172-4281-99E7-2BEF48FB841F}" srcOrd="0" destOrd="0" presId="urn:microsoft.com/office/officeart/2005/8/layout/process5"/>
    <dgm:cxn modelId="{8653CF93-710E-4CC2-897D-B518AE770F09}" type="presParOf" srcId="{877EA029-D6D7-4E4D-9F34-28AB8119FF75}" destId="{215E8C84-36C6-4B39-86B1-422CB379BAE0}" srcOrd="2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accent2_1" csCatId="accent2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>
        <dgm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Сол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жүрекше </a:t>
          </a:r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мен </a:t>
          </a:r>
          <a:r>
            <a:rPr lang="ru-RU" sz="2000" dirty="0" err="1" smtClean="0">
              <a:latin typeface="Times New Roman" pitchFamily="18" charset="0"/>
              <a:cs typeface="Times New Roman" pitchFamily="18" charset="0"/>
            </a:rPr>
            <a:t>қарыншаның көлемдік жүктемесі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9E54B-5DE4-4475-84BB-7EDA14E876EF}" type="pres">
      <dgm:prSet presAssocID="{FDC76896-CF5F-4F6D-88FF-9650545AC6B4}" presName="node" presStyleLbl="node1" presStyleIdx="0" presStyleCnt="1" custScaleY="171613" custLinFactX="23878" custLinFactNeighborX="100000" custLinFactNeighborY="-8126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10" csCatId="colorful" phldr="1"/>
      <dgm:spPr/>
      <dgm:t>
        <a:bodyPr/>
        <a:lstStyle/>
        <a:p>
          <a:endParaRPr lang="ru-RU"/>
        </a:p>
      </dgm:t>
    </dgm:pt>
    <dgm:pt modelId="{FDC76896-CF5F-4F6D-88FF-9650545AC6B4}">
      <dgm:prSet phldrT="[Текст]" custT="1"/>
      <dgm:spPr/>
      <dgm:t>
        <a:bodyPr/>
        <a:lstStyle/>
        <a:p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Сол</a:t>
          </a:r>
          <a:r>
            <a:rPr lang="ru-RU" sz="2400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400" dirty="0" err="1" smtClean="0">
              <a:latin typeface="Times New Roman" pitchFamily="18" charset="0"/>
              <a:cs typeface="Times New Roman" pitchFamily="18" charset="0"/>
            </a:rPr>
            <a:t>қарыншаның дилатациясы</a:t>
          </a:r>
          <a:endParaRPr lang="ru-RU" sz="2400" dirty="0">
            <a:latin typeface="Times New Roman" pitchFamily="18" charset="0"/>
            <a:cs typeface="Times New Roman" pitchFamily="18" charset="0"/>
          </a:endParaRPr>
        </a:p>
      </dgm:t>
    </dgm:pt>
    <dgm:pt modelId="{BE6D0FFE-B1DD-4A56-B7C4-B9CF36CF7C96}" type="parTrans" cxnId="{2A79F64F-9011-4ED9-908D-C3380182B81B}">
      <dgm:prSet/>
      <dgm:spPr/>
      <dgm:t>
        <a:bodyPr/>
        <a:lstStyle/>
        <a:p>
          <a:endParaRPr lang="ru-RU"/>
        </a:p>
      </dgm:t>
    </dgm:pt>
    <dgm:pt modelId="{DA62F29D-560D-49DA-908C-FFB0D4D1AFBD}" type="sibTrans" cxnId="{2A79F64F-9011-4ED9-908D-C3380182B81B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59E54B-5DE4-4475-84BB-7EDA14E876EF}" type="pres">
      <dgm:prSet presAssocID="{FDC76896-CF5F-4F6D-88FF-9650545AC6B4}" presName="node" presStyleLbl="node1" presStyleIdx="0" presStyleCnt="1" custScaleY="171613" custLinFactNeighborX="-40455" custLinFactNeighborY="72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2A79F64F-9011-4ED9-908D-C3380182B81B}" srcId="{868892F8-4524-4B00-B24D-A39EA069AD68}" destId="{FDC76896-CF5F-4F6D-88FF-9650545AC6B4}" srcOrd="0" destOrd="0" parTransId="{BE6D0FFE-B1DD-4A56-B7C4-B9CF36CF7C96}" sibTransId="{DA62F29D-560D-49DA-908C-FFB0D4D1AFBD}"/>
    <dgm:cxn modelId="{08DDF0D3-2FE0-4AF0-8964-9875A96E099C}" type="presOf" srcId="{FDC76896-CF5F-4F6D-88FF-9650545AC6B4}" destId="{C259E54B-5DE4-4475-84BB-7EDA14E876EF}" srcOrd="0" destOrd="0" presId="urn:microsoft.com/office/officeart/2005/8/layout/process5"/>
    <dgm:cxn modelId="{097CB7EA-4C44-4E4E-9CDD-79CE17E226D3}" type="presParOf" srcId="{877EA029-D6D7-4E4D-9F34-28AB8119FF75}" destId="{C259E54B-5DE4-4475-84BB-7EDA14E876EF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11" csCatId="colorful" phldr="1"/>
      <dgm:spPr/>
      <dgm:t>
        <a:bodyPr/>
        <a:lstStyle/>
        <a:p>
          <a:endParaRPr lang="ru-RU"/>
        </a:p>
      </dgm:t>
    </dgm:pt>
    <dgm:pt modelId="{35E301E8-6F46-403A-B1C7-BD5E44FE9A07}">
      <dgm:prSet phldrT="[Текст]" custT="1">
        <dgm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Егер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шунт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көлемі үлкен 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болса,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оң қарыншаның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</a:p>
        <a:p>
          <a:pPr rtl="0"/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систолалық жүктемесін ұлғайтып,оның гипертрофиясына</a:t>
          </a:r>
          <a:r>
            <a:rPr lang="ru-RU" sz="2000" b="1" dirty="0" smtClean="0"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err="1" smtClean="0">
              <a:latin typeface="Times New Roman" pitchFamily="18" charset="0"/>
              <a:cs typeface="Times New Roman" pitchFamily="18" charset="0"/>
            </a:rPr>
            <a:t>әкеледі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0F5C274B-4E8F-4C0C-B139-BA3D436CA846}" type="parTrans" cxnId="{C6EB42D9-51AF-49C8-B13F-E97703B19BDE}">
      <dgm:prSet/>
      <dgm:spPr/>
      <dgm:t>
        <a:bodyPr/>
        <a:lstStyle/>
        <a:p>
          <a:endParaRPr lang="ru-RU"/>
        </a:p>
      </dgm:t>
    </dgm:pt>
    <dgm:pt modelId="{FC87B69E-6985-4062-8067-E8FF57A60874}" type="sibTrans" cxnId="{C6EB42D9-51AF-49C8-B13F-E97703B19BDE}">
      <dgm:prSet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941F6C3-C863-4078-8D48-EA0F2741E2DC}" type="pres">
      <dgm:prSet presAssocID="{35E301E8-6F46-403A-B1C7-BD5E44FE9A07}" presName="node" presStyleLbl="node1" presStyleIdx="0" presStyleCnt="1" custScaleX="75633" custScaleY="9490" custLinFactNeighborX="904" custLinFactNeighborY="-390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1DAC58A-A6F4-4D87-B9A2-4E350C1513F5}" type="presOf" srcId="{35E301E8-6F46-403A-B1C7-BD5E44FE9A07}" destId="{7941F6C3-C863-4078-8D48-EA0F2741E2DC}" srcOrd="0" destOrd="0" presId="urn:microsoft.com/office/officeart/2005/8/layout/process5"/>
    <dgm:cxn modelId="{C6EB42D9-51AF-49C8-B13F-E97703B19BDE}" srcId="{868892F8-4524-4B00-B24D-A39EA069AD68}" destId="{35E301E8-6F46-403A-B1C7-BD5E44FE9A07}" srcOrd="0" destOrd="0" parTransId="{0F5C274B-4E8F-4C0C-B139-BA3D436CA846}" sibTransId="{FC87B69E-6985-4062-8067-E8FF57A60874}"/>
    <dgm:cxn modelId="{1F75F056-79AE-4237-BE20-C9840EA212F0}" type="presOf" srcId="{868892F8-4524-4B00-B24D-A39EA069AD68}" destId="{877EA029-D6D7-4E4D-9F34-28AB8119FF75}" srcOrd="0" destOrd="0" presId="urn:microsoft.com/office/officeart/2005/8/layout/process5"/>
    <dgm:cxn modelId="{77B5FC09-53E8-4929-B82C-CA7B94B1055B}" type="presParOf" srcId="{877EA029-D6D7-4E4D-9F34-28AB8119FF75}" destId="{7941F6C3-C863-4078-8D48-EA0F2741E2DC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68892F8-4524-4B00-B24D-A39EA069AD68}" type="doc">
      <dgm:prSet loTypeId="urn:microsoft.com/office/officeart/2005/8/layout/process5" loCatId="process" qsTypeId="urn:microsoft.com/office/officeart/2005/8/quickstyle/simple3" qsCatId="simple" csTypeId="urn:microsoft.com/office/officeart/2005/8/colors/colorful1#12" csCatId="colorful" phldr="1"/>
      <dgm:spPr/>
      <dgm:t>
        <a:bodyPr/>
        <a:lstStyle/>
        <a:p>
          <a:endParaRPr lang="ru-RU"/>
        </a:p>
      </dgm:t>
    </dgm:pt>
    <dgm:pt modelId="{877EA029-D6D7-4E4D-9F34-28AB8119FF75}" type="pres">
      <dgm:prSet presAssocID="{868892F8-4524-4B00-B24D-A39EA069AD68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1F75F056-79AE-4237-BE20-C9840EA212F0}" type="presOf" srcId="{868892F8-4524-4B00-B24D-A39EA069AD68}" destId="{877EA029-D6D7-4E4D-9F34-28AB8119FF75}" srcOrd="0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3D38C2E-72CC-4052-AC73-995E23F97AC1}">
      <dsp:nvSpPr>
        <dsp:cNvPr id="0" name=""/>
        <dsp:cNvSpPr/>
      </dsp:nvSpPr>
      <dsp:spPr>
        <a:xfrm rot="5400000">
          <a:off x="-289796" y="292832"/>
          <a:ext cx="1931974" cy="1352382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289796" y="292832"/>
        <a:ext cx="1931974" cy="1352382"/>
      </dsp:txXfrm>
    </dsp:sp>
    <dsp:sp modelId="{587D2C3D-574F-42EC-8D5F-3FCC0AA9382B}">
      <dsp:nvSpPr>
        <dsp:cNvPr id="0" name=""/>
        <dsp:cNvSpPr/>
      </dsp:nvSpPr>
      <dsp:spPr>
        <a:xfrm rot="5400000">
          <a:off x="3241665" y="-1886246"/>
          <a:ext cx="1255783" cy="5034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Инфундибулярлы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дефект – </a:t>
          </a: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артериялық 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конус </a:t>
          </a: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маңында орналасақан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241665" y="-1886246"/>
        <a:ext cx="1255783" cy="5034349"/>
      </dsp:txXfrm>
    </dsp:sp>
    <dsp:sp modelId="{DBCC5C77-275D-453D-AFF3-DE3A7DD6987B}">
      <dsp:nvSpPr>
        <dsp:cNvPr id="0" name=""/>
        <dsp:cNvSpPr/>
      </dsp:nvSpPr>
      <dsp:spPr>
        <a:xfrm rot="5400000">
          <a:off x="-289796" y="2033866"/>
          <a:ext cx="1931974" cy="1352382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sp:txBody>
      <dsp:txXfrm rot="5400000">
        <a:off x="-289796" y="2033866"/>
        <a:ext cx="1931974" cy="1352382"/>
      </dsp:txXfrm>
    </dsp:sp>
    <dsp:sp modelId="{A5CB0A7A-490C-4E6D-A2A8-FF9122B71A3D}">
      <dsp:nvSpPr>
        <dsp:cNvPr id="0" name=""/>
        <dsp:cNvSpPr/>
      </dsp:nvSpPr>
      <dsp:spPr>
        <a:xfrm rot="5400000">
          <a:off x="3241665" y="-145212"/>
          <a:ext cx="1255783" cy="5034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Перимембранозды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қарыншааралық перденің мембранозды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 орналасқан.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241665" y="-145212"/>
        <a:ext cx="1255783" cy="5034349"/>
      </dsp:txXfrm>
    </dsp:sp>
    <dsp:sp modelId="{E8152761-4CFC-4277-B4CA-592F4794D7AF}">
      <dsp:nvSpPr>
        <dsp:cNvPr id="0" name=""/>
        <dsp:cNvSpPr/>
      </dsp:nvSpPr>
      <dsp:spPr>
        <a:xfrm rot="5400000">
          <a:off x="-289796" y="3774901"/>
          <a:ext cx="1931974" cy="1352382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</a:p>
      </dsp:txBody>
      <dsp:txXfrm rot="5400000">
        <a:off x="-289796" y="3774901"/>
        <a:ext cx="1931974" cy="1352382"/>
      </dsp:txXfrm>
    </dsp:sp>
    <dsp:sp modelId="{B88F8ABF-80BB-4E9B-A859-22719D27594C}">
      <dsp:nvSpPr>
        <dsp:cNvPr id="0" name=""/>
        <dsp:cNvSpPr/>
      </dsp:nvSpPr>
      <dsp:spPr>
        <a:xfrm rot="5400000">
          <a:off x="3241665" y="1595821"/>
          <a:ext cx="1255783" cy="503434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Әкелуші бөлімнің дефектісі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 </a:t>
          </a: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атриовентрикулярлы</a:t>
          </a:r>
          <a:r>
            <a:rPr lang="ru-RU" sz="20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қақпақшалар маңында орналасқан.</a:t>
          </a:r>
          <a:endParaRPr lang="ru-RU" sz="20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3241665" y="1595821"/>
        <a:ext cx="1255783" cy="50343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23654A6-AD06-4F05-89CA-D2836B4A52FB}">
      <dsp:nvSpPr>
        <dsp:cNvPr id="0" name=""/>
        <dsp:cNvSpPr/>
      </dsp:nvSpPr>
      <dsp:spPr>
        <a:xfrm rot="5400000">
          <a:off x="-408436" y="415411"/>
          <a:ext cx="2722911" cy="1906037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kern="1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</a:p>
      </dsp:txBody>
      <dsp:txXfrm rot="5400000">
        <a:off x="-408436" y="415411"/>
        <a:ext cx="2722911" cy="1906037"/>
      </dsp:txXfrm>
    </dsp:sp>
    <dsp:sp modelId="{2A64A4DA-8B30-4DFC-AAE8-0FAA0792823E}">
      <dsp:nvSpPr>
        <dsp:cNvPr id="0" name=""/>
        <dsp:cNvSpPr/>
      </dsp:nvSpPr>
      <dsp:spPr>
        <a:xfrm rot="5400000">
          <a:off x="2957075" y="-1044063"/>
          <a:ext cx="1769892" cy="38719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4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Бұлшықеттік </a:t>
          </a:r>
          <a:r>
            <a:rPr lang="ru-RU" sz="24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дефект – </a:t>
          </a:r>
          <a:r>
            <a:rPr lang="ru-RU" sz="24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қарыншаралық перденің трабекулярлы</a:t>
          </a:r>
          <a:r>
            <a:rPr lang="ru-RU" sz="24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бөлімінде орналасқан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957075" y="-1044063"/>
        <a:ext cx="1769892" cy="3871968"/>
      </dsp:txXfrm>
    </dsp:sp>
    <dsp:sp modelId="{E883A909-4261-4D84-BCE6-A2F28D621F80}">
      <dsp:nvSpPr>
        <dsp:cNvPr id="0" name=""/>
        <dsp:cNvSpPr/>
      </dsp:nvSpPr>
      <dsp:spPr>
        <a:xfrm rot="5400000">
          <a:off x="-408436" y="2856633"/>
          <a:ext cx="2722911" cy="1906037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0" i="0" kern="1200" dirty="0" err="1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Gerbode</a:t>
          </a:r>
          <a:r>
            <a:rPr lang="kk-KZ" sz="2400" b="0" i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типі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-408436" y="2856633"/>
        <a:ext cx="2722911" cy="1906037"/>
      </dsp:txXfrm>
    </dsp:sp>
    <dsp:sp modelId="{4104A8AD-D1F6-48EF-A146-7D05AC43EB16}">
      <dsp:nvSpPr>
        <dsp:cNvPr id="0" name=""/>
        <dsp:cNvSpPr/>
      </dsp:nvSpPr>
      <dsp:spPr>
        <a:xfrm rot="5400000">
          <a:off x="2957075" y="1397159"/>
          <a:ext cx="1769892" cy="387196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15240" rIns="15240" bIns="15240" numCol="1" spcCol="1270" anchor="ctr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400" b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Сирек</a:t>
          </a:r>
          <a:r>
            <a:rPr lang="kk-KZ" sz="2400" b="0" kern="1200" baseline="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кездесетін дефект.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2400" b="0" kern="12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Сол қарынша мен оң жүрекше арасындағы шунт пайда болатын дефект</a:t>
          </a:r>
          <a:endParaRPr lang="ru-RU" sz="2400" b="0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2957075" y="1397159"/>
        <a:ext cx="1769892" cy="3871968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A6063EB-E96D-4F73-BC29-F8E6B8E73CA0}">
      <dsp:nvSpPr>
        <dsp:cNvPr id="0" name=""/>
        <dsp:cNvSpPr/>
      </dsp:nvSpPr>
      <dsp:spPr>
        <a:xfrm>
          <a:off x="0" y="-49098"/>
          <a:ext cx="8146473" cy="1183633"/>
        </a:xfrm>
        <a:prstGeom prst="rect">
          <a:avLst/>
        </a:prstGeom>
        <a:solidFill>
          <a:schemeClr val="accent4"/>
        </a:solidFill>
        <a:ln w="19050" cap="flat" cmpd="sng" algn="ctr">
          <a:solidFill>
            <a:schemeClr val="lt1"/>
          </a:solidFill>
          <a:prstDash val="solid"/>
          <a:miter lim="800000"/>
        </a:ln>
        <a:effectLst/>
      </dsp:spPr>
      <dsp:style>
        <a:lnRef idx="3">
          <a:schemeClr val="lt1"/>
        </a:lnRef>
        <a:fillRef idx="1">
          <a:schemeClr val="accent4"/>
        </a:fillRef>
        <a:effectRef idx="1">
          <a:schemeClr val="accent4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i="0" kern="120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Қарыншаралық перде</a:t>
          </a:r>
          <a:r>
            <a:rPr lang="ru-RU" sz="20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 4-аптаның </a:t>
          </a:r>
          <a:r>
            <a:rPr lang="ru-RU" sz="2000" b="1" i="0" kern="120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соңынан қалыптаса бастайды</a:t>
          </a:r>
          <a:r>
            <a:rPr lang="ru-RU" sz="20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 </a:t>
          </a:r>
          <a:r>
            <a:rPr lang="ru-RU" sz="2000" b="1" i="0" kern="120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Қалыптасуы </a:t>
          </a:r>
          <a:r>
            <a:rPr lang="ru-RU" sz="20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2 механизм </a:t>
          </a:r>
          <a:r>
            <a:rPr lang="ru-RU" sz="2000" b="1" i="0" kern="1200" dirty="0" err="1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арқылы жүреді</a:t>
          </a:r>
          <a:r>
            <a:rPr lang="ru-RU" sz="2000" b="1" i="0" kern="1200" dirty="0" smtClean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chemeClr val="tx1"/>
            </a:solidFill>
          </a:endParaRPr>
        </a:p>
      </dsp:txBody>
      <dsp:txXfrm>
        <a:off x="0" y="-49098"/>
        <a:ext cx="8146473" cy="1183633"/>
      </dsp:txXfrm>
    </dsp:sp>
    <dsp:sp modelId="{5DECF499-C1CA-4764-AB04-431E6B643885}">
      <dsp:nvSpPr>
        <dsp:cNvPr id="0" name=""/>
        <dsp:cNvSpPr/>
      </dsp:nvSpPr>
      <dsp:spPr>
        <a:xfrm>
          <a:off x="3977" y="1289593"/>
          <a:ext cx="2712839" cy="313687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/>
            <a:t>а) </a:t>
          </a:r>
          <a:r>
            <a:rPr lang="ru-RU" sz="2400" b="0" i="0" kern="1200" dirty="0" err="1" smtClean="0"/>
            <a:t>конотрункусты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қырқаның төмен қарай өсуі инфундибулярлы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бөлімді қалыптастырады</a:t>
          </a:r>
          <a:endParaRPr lang="ru-RU" sz="2400" kern="1200" dirty="0"/>
        </a:p>
      </dsp:txBody>
      <dsp:txXfrm>
        <a:off x="3977" y="1289593"/>
        <a:ext cx="2712839" cy="3136877"/>
      </dsp:txXfrm>
    </dsp:sp>
    <dsp:sp modelId="{9ED9EFA1-BDDD-402B-A788-F3AC518A7027}">
      <dsp:nvSpPr>
        <dsp:cNvPr id="0" name=""/>
        <dsp:cNvSpPr/>
      </dsp:nvSpPr>
      <dsp:spPr>
        <a:xfrm>
          <a:off x="2716816" y="1289593"/>
          <a:ext cx="2712839" cy="313687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kern="1200" dirty="0" smtClean="0"/>
            <a:t>Эндокардиальды жастықшадан дәнекер тін өсіп,мембранозды бөлімді қалыптастырады.</a:t>
          </a:r>
          <a:endParaRPr lang="ru-RU" sz="2400" kern="1200" dirty="0"/>
        </a:p>
      </dsp:txBody>
      <dsp:txXfrm>
        <a:off x="2716816" y="1289593"/>
        <a:ext cx="2712839" cy="3136877"/>
      </dsp:txXfrm>
    </dsp:sp>
    <dsp:sp modelId="{67A805E3-8063-46DE-8E48-08636895363A}">
      <dsp:nvSpPr>
        <dsp:cNvPr id="0" name=""/>
        <dsp:cNvSpPr/>
      </dsp:nvSpPr>
      <dsp:spPr>
        <a:xfrm>
          <a:off x="5429656" y="1289593"/>
          <a:ext cx="2712839" cy="313687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0" i="0" kern="1200" dirty="0"/>
            <a:t>в) </a:t>
          </a:r>
          <a:r>
            <a:rPr lang="ru-RU" sz="2400" b="0" i="0" kern="1200" dirty="0" err="1" smtClean="0"/>
            <a:t>Бұлшықеттің бөлімнің өсуі трабекулярлы</a:t>
          </a:r>
          <a:r>
            <a:rPr lang="ru-RU" sz="2400" b="0" i="0" kern="1200" dirty="0" smtClean="0"/>
            <a:t> </a:t>
          </a:r>
          <a:r>
            <a:rPr lang="ru-RU" sz="2400" b="0" i="0" kern="1200" dirty="0" err="1" smtClean="0"/>
            <a:t>және әкелуші бөлімдерді қалыптастырады</a:t>
          </a:r>
          <a:r>
            <a:rPr lang="ru-RU" sz="2400" b="0" i="0" kern="1200" dirty="0" smtClean="0"/>
            <a:t>.</a:t>
          </a:r>
          <a:endParaRPr lang="ru-RU" sz="2400" kern="1200" dirty="0"/>
        </a:p>
      </dsp:txBody>
      <dsp:txXfrm>
        <a:off x="5429656" y="1289593"/>
        <a:ext cx="2712839" cy="3136877"/>
      </dsp:txXfrm>
    </dsp:sp>
    <dsp:sp modelId="{C8B82739-3B3E-4EF9-81FA-E87742DB4F79}">
      <dsp:nvSpPr>
        <dsp:cNvPr id="0" name=""/>
        <dsp:cNvSpPr/>
      </dsp:nvSpPr>
      <dsp:spPr>
        <a:xfrm>
          <a:off x="0" y="4173215"/>
          <a:ext cx="8146473" cy="855053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hemeClr val="accent2"/>
        </a:lnRef>
        <a:fillRef idx="1">
          <a:schemeClr val="lt1"/>
        </a:fillRef>
        <a:effectRef idx="0">
          <a:schemeClr val="accent2"/>
        </a:effectRef>
        <a:fontRef idx="minor">
          <a:schemeClr val="dk1"/>
        </a:fontRef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08F979-5539-4AF7-95EE-AB373371490B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AE248-414C-4817-A7F1-D3C6C967256F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2001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AE248-414C-4817-A7F1-D3C6C967256F}" type="slidenum">
              <a:rPr lang="x-none" smtClean="0"/>
              <a:pPr/>
              <a:t>15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2387383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726B390-758B-A0E9-DD2D-12248F9D37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xmlns="" id="{C623DE6B-8271-82C3-0741-DC51701486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xmlns="" id="{4E8C6AF6-B664-44C9-C4FE-2C7EB0750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DF36039D-4AAA-D640-5328-E8E6CD6B2BE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57686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580370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9329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BB5A02E-F853-6EFF-4638-8C7867BBE9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8841A89-BA37-CFD1-BEDF-D4FDCE9598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AEC3159-B53D-990A-E4AD-DD416190C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D5AA9B9-A1ED-AF91-52A9-7AFE72AB75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30C6249-EBC6-ED03-A506-57C298B4A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002111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BC068A-CB9E-DBD5-B717-33DC40077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2E75B2-36B6-3B0A-EDEA-E3A5F32261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A8C4731-E84D-987E-8F31-3520A65B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EBBF6A4B-7E49-2F36-8024-AA5E4C592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DAE2AD6-950D-23EA-84C0-E35EDA1B9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037657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EAD8F52-7EA9-C4A5-ACEA-4050BBAAD3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69765AE2-6B51-BF0F-44FF-2885F53928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A728F99-7DD3-506D-CDD3-B594A9166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F436FD7-6565-8D2D-FA30-8C8F589AA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53AED76-DE25-BBBA-DD46-BDB5ED3D8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630101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060E24-2FD1-B9D3-0FD6-62A6338AA3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00E6C63-82A0-8E05-F460-25EB9F517E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02061B8-EDA7-2F2B-62E8-177C441BC1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06C6BC3-ED12-E10C-D5BA-027260B2B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1265DD4-0FE2-4300-0D32-9C6B41879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1C0D8D7-FCD4-1E82-AB3A-7AD7ADD96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34688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3657ED-0598-5892-0A3D-039F5D75A3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ACB2ECB-3B4B-793D-DF12-D3988972B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EAA342D-23EE-67E2-0167-8D55837C4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63D89B4-D9DE-64E9-3C18-02032ACE6E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86F5DEA8-5571-B951-DBF8-306CE02B34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3041EFAB-67B2-4723-250A-41144AB32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A011D86A-7F0B-4574-F42C-28E5ADB76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6E4064DF-A0CF-CD3A-7F99-02A8662E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22296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3F6182F-5384-EDAB-9276-25D92C3B7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6690336B-5057-A67A-2FCE-B5BE57E84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B3C76CB-FC21-410A-D880-07EFDE9BE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3D81FE47-94A2-48A9-ED15-9CC8A31B4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50964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F10EEDD-92E0-C766-E722-A3300932E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46D8726F-99D5-B0AD-E5A9-FF31F7515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E328E2B-9351-E154-2E30-A430514A8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776926765"/>
      </p:ext>
    </p:extLst>
  </p:cSld>
  <p:clrMapOvr>
    <a:masterClrMapping/>
  </p:clrMapOvr>
  <p:extLst>
    <p:ext uri="{DCECCB84-F9BA-43D5-87BE-67443E8EF086}">
      <p15:sldGuideLst xmlns:p15="http://schemas.microsoft.com/office/powerpoint/2012/main" xmlns="">
        <p15:guide id="1" orient="horz" pos="2160" userDrawn="1">
          <p15:clr>
            <a:srgbClr val="FBAE40"/>
          </p15:clr>
        </p15:guide>
        <p15:guide id="2" pos="438" userDrawn="1">
          <p15:clr>
            <a:srgbClr val="FBAE40"/>
          </p15:clr>
        </p15:guide>
        <p15:guide id="3" pos="724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8A20A3-E467-32D5-BF31-5580725E03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677560D-5A03-00AA-1ED8-D99165C4A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A238526-2F9E-AA9B-5A5C-3E70B80CCC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7A023997-D360-466E-324C-1323A7186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09E0221-E4BC-E578-7E0F-29C135C71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8FFBC6B4-D4E3-F415-5E55-AA841FD0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1121715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97664DB-219D-CD1B-E6A0-9E3747ED8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87C5D54A-1287-FC1A-D14D-458C2D8C58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BBC70A0-1D67-6208-0D8F-215E1C089B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FE49718E-CF5F-80A9-5D2A-BBEBC7D86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075E00E-C224-EA5C-1F39-374A4AA35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9134C96-586F-6054-2098-F4A22F639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2594750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F1956C4-5C05-2B60-BA8F-0AEE90DA6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EF30D9-DE83-9E40-A4ED-023639FC51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2CEE9E7-EDED-F2D6-9889-8B40EDC23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5E23D03-445C-603B-87E8-E515E2460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9C5993F-BB00-2D0E-88D9-925AE45FF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15875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D507281A-B6DB-9E95-AD14-D301CBF0E6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A3F128A4-EC1A-395F-AE0A-F8D62030F6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795E7EF-AAD0-40ED-92F5-946A23E00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77E9846-164A-B832-9896-68D076A8B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1321AD-FDE3-ACDE-C3A8-4ED1CE1BF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456363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780754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1486C9-C805-1BE1-12E9-3D756EAF6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x-none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4BC1F5A-1B16-2B22-B3B8-CD4B7D9446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x-none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42B71C9-8B80-A3D3-F869-6967C3418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31E13-EF6E-4063-99BA-94C9D2F8F6EC}" type="datetimeFigureOut">
              <a:rPr lang="x-none" smtClean="0"/>
              <a:pPr/>
              <a:t>03.12.2024</a:t>
            </a:fld>
            <a:endParaRPr lang="x-none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47AAD8B-7704-AABD-1697-64E0CDF7EC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D1DABF4-7350-9359-6CDE-571C904C3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9F8AA1-FCE0-42B2-A92A-5173FC0B01D1}" type="slidenum">
              <a:rPr lang="x-none" smtClean="0"/>
              <a:pPr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xmlns="" val="3960098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pos="72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www.cardio.org.ua/i_upload/0151161941948.jp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service-med.com/cardiosurgery/patent-ductus-arteriosis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6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medach.pro/post/817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6" Type="http://schemas.openxmlformats.org/officeDocument/2006/relationships/image" Target="../media/image11.jpeg"/><Relationship Id="rId5" Type="http://schemas.openxmlformats.org/officeDocument/2006/relationships/hyperlink" Target="https://www.youtube.com/watch?v=8BJOUfycsxo" TargetMode="Externa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celes.club/pictures/34536-gipertrofija-miokarda-risunok.html" TargetMode="External"/><Relationship Id="rId13" Type="http://schemas.microsoft.com/office/2007/relationships/diagramDrawing" Target="../diagrams/drawing5.xml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jpeg"/><Relationship Id="rId12" Type="http://schemas.openxmlformats.org/officeDocument/2006/relationships/diagramColors" Target="../diagrams/colors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11" Type="http://schemas.openxmlformats.org/officeDocument/2006/relationships/diagramQuickStyle" Target="../diagrams/quickStyle5.xml"/><Relationship Id="rId5" Type="http://schemas.openxmlformats.org/officeDocument/2006/relationships/diagramColors" Target="../diagrams/colors4.xml"/><Relationship Id="rId10" Type="http://schemas.openxmlformats.org/officeDocument/2006/relationships/diagramLayout" Target="../diagrams/layout5.xml"/><Relationship Id="rId4" Type="http://schemas.openxmlformats.org/officeDocument/2006/relationships/diagramQuickStyle" Target="../diagrams/quickStyle4.xml"/><Relationship Id="rId9" Type="http://schemas.openxmlformats.org/officeDocument/2006/relationships/diagramData" Target="../diagrams/data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radiomed.ru/cases/i-ogk-i-obp-i-chto-eto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radiomed.ru/cases/i-ogk-i-obp-i-chto-eto" TargetMode="External"/><Relationship Id="rId3" Type="http://schemas.openxmlformats.org/officeDocument/2006/relationships/diagramLayout" Target="../diagrams/layout6.xml"/><Relationship Id="rId7" Type="http://schemas.openxmlformats.org/officeDocument/2006/relationships/image" Target="../media/image14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radiomed.ru/cases/i-ogk-i-obp-i-chto-eto" TargetMode="External"/><Relationship Id="rId3" Type="http://schemas.openxmlformats.org/officeDocument/2006/relationships/diagramLayout" Target="../diagrams/layout8.xml"/><Relationship Id="rId7" Type="http://schemas.openxmlformats.org/officeDocument/2006/relationships/image" Target="../media/image14.jpeg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radiomed.ru/cases/i-ogk-i-obp-i-chto-eto" TargetMode="External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yshared.ru/slide/1453095/" TargetMode="Externa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plaintest.com/respiratory/palpation/tremor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media" Target="../media/media2.mp3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2.mp3"/><Relationship Id="rId6" Type="http://schemas.openxmlformats.org/officeDocument/2006/relationships/hyperlink" Target="https://www.msdmanuals.com/ru-ru/professional/multimedia/audio/ventricular_septal_defect_murmur_ru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orgma.ru/sveden/education/Metod_Propedevtika_detskix_boleznej_Pediatriya-042.pdf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ic.academic.ru/dic.nsf/enc_medicine/36375/&#1069;&#1093;&#1086;&#1082;&#1072;&#1088;&#1076;&#1080;&#1086;&#1075;&#1088;&#1072;&#1092;&#1080;&#1103;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mp4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4.mp4"/><Relationship Id="rId5" Type="http://schemas.openxmlformats.org/officeDocument/2006/relationships/image" Target="../media/image26.jpe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5.mp4"/><Relationship Id="rId5" Type="http://schemas.openxmlformats.org/officeDocument/2006/relationships/image" Target="../media/image26.jpeg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media" Target="../media/media6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6.mp4"/><Relationship Id="rId5" Type="http://schemas.openxmlformats.org/officeDocument/2006/relationships/image" Target="../media/image26.jpeg"/><Relationship Id="rId4" Type="http://schemas.openxmlformats.org/officeDocument/2006/relationships/image" Target="../media/image29.png"/></Relationships>
</file>

<file path=ppt/slides/_rels/slide29.xml.rels><?xml version="1.0" encoding="UTF-8" standalone="yes"?>
<Relationships xmlns="http://schemas.openxmlformats.org/package/2006/relationships"><Relationship Id="rId3" Type="http://schemas.microsoft.com/office/2007/relationships/media" Target="../media/media7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7.mp4"/><Relationship Id="rId5" Type="http://schemas.openxmlformats.org/officeDocument/2006/relationships/image" Target="../media/image26.jpe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microsoft.com/office/2007/relationships/media" Target="../media/media8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8.mp4"/><Relationship Id="rId5" Type="http://schemas.openxmlformats.org/officeDocument/2006/relationships/image" Target="../media/image26.jpeg"/><Relationship Id="rId4" Type="http://schemas.openxmlformats.org/officeDocument/2006/relationships/image" Target="../media/image31.png"/></Relationships>
</file>

<file path=ppt/slides/_rels/slide31.xml.rels><?xml version="1.0" encoding="UTF-8" standalone="yes"?>
<Relationships xmlns="http://schemas.openxmlformats.org/package/2006/relationships"><Relationship Id="rId3" Type="http://schemas.microsoft.com/office/2007/relationships/media" Target="../media/media9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9.mp4"/><Relationship Id="rId5" Type="http://schemas.openxmlformats.org/officeDocument/2006/relationships/image" Target="../media/image26.jpeg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media" Target="../media/media10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0.mp4"/><Relationship Id="rId5" Type="http://schemas.openxmlformats.org/officeDocument/2006/relationships/image" Target="../media/image26.jpeg"/><Relationship Id="rId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3" Type="http://schemas.microsoft.com/office/2007/relationships/media" Target="../media/media1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1.mp4"/><Relationship Id="rId5" Type="http://schemas.openxmlformats.org/officeDocument/2006/relationships/image" Target="../media/image26.jpeg"/><Relationship Id="rId4" Type="http://schemas.openxmlformats.org/officeDocument/2006/relationships/image" Target="../media/image34.png"/></Relationships>
</file>

<file path=ppt/slides/_rels/slide34.xml.rels><?xml version="1.0" encoding="UTF-8" standalone="yes"?>
<Relationships xmlns="http://schemas.openxmlformats.org/package/2006/relationships"><Relationship Id="rId3" Type="http://schemas.microsoft.com/office/2007/relationships/media" Target="../media/media12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2.mp4"/><Relationship Id="rId5" Type="http://schemas.openxmlformats.org/officeDocument/2006/relationships/image" Target="../media/image26.jpeg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microsoft.com/office/2007/relationships/media" Target="../media/media13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3.mp4"/><Relationship Id="rId5" Type="http://schemas.openxmlformats.org/officeDocument/2006/relationships/image" Target="../media/image26.jpeg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media" Target="../media/media14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4.mp4"/><Relationship Id="rId5" Type="http://schemas.openxmlformats.org/officeDocument/2006/relationships/image" Target="../media/image26.jpeg"/><Relationship Id="rId4" Type="http://schemas.openxmlformats.org/officeDocument/2006/relationships/image" Target="../media/image3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media" Target="../media/media15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5.mp4"/><Relationship Id="rId5" Type="http://schemas.openxmlformats.org/officeDocument/2006/relationships/image" Target="../media/image26.jpeg"/><Relationship Id="rId4" Type="http://schemas.openxmlformats.org/officeDocument/2006/relationships/image" Target="../media/image40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diseases.medelement.com/disease/&#1076;&#1077;&#1092;&#1077;&#1082;&#1090;-&#1084;&#1077;&#1078;&#1078;&#1077;&#1083;&#1091;&#1076;&#1086;&#1095;&#1082;&#1086;&#1074;&#1086;&#1081;-&#1087;&#1077;&#1088;&#1077;&#1075;&#1086;&#1088;&#1086;&#1076;&#1082;&#1080;-2018/16037" TargetMode="External"/><Relationship Id="rId2" Type="http://schemas.openxmlformats.org/officeDocument/2006/relationships/hyperlink" Target="https://cyberleninka.ru/article/n/sovremennye-metody-vyyavleniya-defekta-mezhzheludochkovoy-peregorodki-serdtsa-cheloveka-u-detey-i-novorozhdennyh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960"/>
            <a:ext cx="12183181" cy="6853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092855" y="0"/>
            <a:ext cx="10697028" cy="3344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algn="ctr"/>
            <a:r>
              <a:rPr lang="ru-RU" sz="39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«Қарыншааралық перденің дефектісі</a:t>
            </a:r>
            <a:r>
              <a:rPr lang="ru-RU" sz="39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Объект 2"/>
          <p:cNvSpPr txBox="1">
            <a:spLocks/>
          </p:cNvSpPr>
          <p:nvPr/>
        </p:nvSpPr>
        <p:spPr>
          <a:xfrm>
            <a:off x="1494972" y="703229"/>
            <a:ext cx="10697028" cy="56750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м.ғ.д., 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профессор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Кабиева</a:t>
            </a:r>
            <a:r>
              <a:rPr kumimoji="0" lang="ru-RU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Сауле </a:t>
            </a: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Маутовна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Қабылсейт Алуа Оралхановна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9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езидент-кардиолог </a:t>
            </a:r>
            <a:r>
              <a:rPr kumimoji="0" lang="en-US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kk-KZ" sz="19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Едіге Әлихан Әзілханұлы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1270" y="167987"/>
            <a:ext cx="668655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61709" y="6107150"/>
            <a:ext cx="1870364" cy="342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1656611-8ADA-E7E8-F4D3-564CAE792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0332" y="995629"/>
            <a:ext cx="10383129" cy="167723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kk-KZ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 перденің дефектісі – сол қарынша мен оң қарынша арасында патологиялық шунттың пайда болуына әкелетін қарыншаралық коммуникация.</a:t>
            </a:r>
            <a:endParaRPr lang="x-none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5" descr="http://www.cardio.org.ua/i_upload/0151161941948.jpg">
            <a:hlinkClick r:id="rId2"/>
            <a:extLst>
              <a:ext uri="{FF2B5EF4-FFF2-40B4-BE49-F238E27FC236}">
                <a16:creationId xmlns:a16="http://schemas.microsoft.com/office/drawing/2014/main" xmlns="" id="{995C04E4-7607-63FF-8FAD-E19F85466E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4489264" y="2703286"/>
            <a:ext cx="4542194" cy="4315085"/>
          </a:xfrm>
          <a:prstGeom prst="rect">
            <a:avLst/>
          </a:prstGeom>
          <a:noFill/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E1347CE2-FD68-663C-42DA-0F83A8106039}"/>
              </a:ext>
            </a:extLst>
          </p:cNvPr>
          <p:cNvSpPr/>
          <p:nvPr/>
        </p:nvSpPr>
        <p:spPr>
          <a:xfrm>
            <a:off x="6408860" y="6247731"/>
            <a:ext cx="508781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2009г, 384с.</a:t>
            </a:r>
          </a:p>
          <a:p>
            <a:pPr algn="r"/>
            <a:r>
              <a:rPr lang="en-US" sz="1000" i="1" dirty="0">
                <a:hlinkClick r:id="rId4"/>
              </a:rPr>
              <a:t>http://service-med.com/cardiosurgery/patent-ductus-arteriosis/</a:t>
            </a:r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xmlns="" val="4292095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xmlns="" id="{CE0FAD81-8195-E3DC-2EB7-14D1924E1CA4}"/>
              </a:ext>
            </a:extLst>
          </p:cNvPr>
          <p:cNvGrpSpPr/>
          <p:nvPr/>
        </p:nvGrpSpPr>
        <p:grpSpPr>
          <a:xfrm>
            <a:off x="872197" y="424613"/>
            <a:ext cx="10410092" cy="5891781"/>
            <a:chOff x="-415286" y="-15766"/>
            <a:chExt cx="10886596" cy="4076709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883651A3-1306-5232-E422-2706A10B00FB}"/>
                </a:ext>
              </a:extLst>
            </p:cNvPr>
            <p:cNvSpPr/>
            <p:nvPr/>
          </p:nvSpPr>
          <p:spPr>
            <a:xfrm>
              <a:off x="-415286" y="381536"/>
              <a:ext cx="10886596" cy="3679407"/>
            </a:xfrm>
            <a:prstGeom prst="round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endParaRPr lang="x-none" dirty="0"/>
            </a:p>
          </p:txBody>
        </p:sp>
        <p:sp>
          <p:nvSpPr>
            <p:cNvPr id="6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DEA45B04-B4D7-4BAD-51ED-23D7073846BD}"/>
                </a:ext>
              </a:extLst>
            </p:cNvPr>
            <p:cNvSpPr txBox="1"/>
            <p:nvPr/>
          </p:nvSpPr>
          <p:spPr>
            <a:xfrm>
              <a:off x="5877" y="-15766"/>
              <a:ext cx="10044270" cy="37425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82880" tIns="182880" rIns="182880" bIns="182880" numCol="1" spcCol="1270" anchor="ctr" anchorCtr="0">
              <a:noAutofit/>
            </a:bodyPr>
            <a:lstStyle/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Туа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пайда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болған жүрек ақаулары арасында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ең көп кездесетін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түрі.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Зерттеу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мәліметтері бойынша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: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барлық туа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пайда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болған жүрек ақауларының 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20—41%,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критикалық ақаулар ішінде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– у 18-20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%. </a:t>
              </a: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r>
                <a:rPr lang="ru-RU" sz="2400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жағдайларда 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Даун синдромы </a:t>
              </a: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сияқты хросомалық ақаулармен комбинацияланды</a:t>
              </a:r>
              <a:r>
                <a:rPr lang="ru-RU" sz="2400" dirty="0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Қыздар 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мен 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ұлдарда кездесу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жиілігі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бірдей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.  </a:t>
              </a: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dirty="0" err="1" smtClean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утосомно-доминантты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және рецессивті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тұқым қуалау типтері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b="0" i="0" dirty="0" err="1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кездеседі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400" b="0" i="0" dirty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   </a:t>
              </a:r>
              <a:r>
                <a:rPr lang="ru-RU" sz="2400" b="0" i="0" dirty="0" smtClean="0">
                  <a:solidFill>
                    <a:srgbClr val="00206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lvl="0" indent="0" algn="l" defTabSz="2133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x-none" sz="2400" kern="1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93315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0" y="3159696"/>
            <a:ext cx="6096000" cy="3231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sz="15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xmlns="" id="{28AD6F1C-EABA-C38E-D731-99D1045CE764}"/>
              </a:ext>
            </a:extLst>
          </p:cNvPr>
          <p:cNvSpPr txBox="1">
            <a:spLocks/>
          </p:cNvSpPr>
          <p:nvPr/>
        </p:nvSpPr>
        <p:spPr>
          <a:xfrm>
            <a:off x="703385" y="365126"/>
            <a:ext cx="10594145" cy="57741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Анатомиясы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743C26B9-321D-DA75-26C9-E7650E73C0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6407" y="1317956"/>
            <a:ext cx="3615082" cy="3628420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xmlns="" id="{0983F6FF-4E51-AA9F-5080-F0D00E764464}"/>
              </a:ext>
            </a:extLst>
          </p:cNvPr>
          <p:cNvSpPr/>
          <p:nvPr/>
        </p:nvSpPr>
        <p:spPr>
          <a:xfrm>
            <a:off x="5582381" y="3321278"/>
            <a:ext cx="5420260" cy="1312757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 перденің бөлімдері(оң қарынша жағынан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мембранозды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әкелуші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трабекулярлы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4 -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инфиндибулярлы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9FEFE2F-E482-F3D7-7ABF-6D5C33F16E3B}"/>
              </a:ext>
            </a:extLst>
          </p:cNvPr>
          <p:cNvSpPr/>
          <p:nvPr/>
        </p:nvSpPr>
        <p:spPr>
          <a:xfrm>
            <a:off x="3013490" y="6311221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2009г, 384с.</a:t>
            </a:r>
          </a:p>
        </p:txBody>
      </p:sp>
    </p:spTree>
    <p:extLst>
      <p:ext uri="{BB962C8B-B14F-4D97-AF65-F5344CB8AC3E}">
        <p14:creationId xmlns:p14="http://schemas.microsoft.com/office/powerpoint/2010/main" xmlns="" val="19800956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Типтері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Объект 3">
            <a:extLst>
              <a:ext uri="{FF2B5EF4-FFF2-40B4-BE49-F238E27FC236}">
                <a16:creationId xmlns:a16="http://schemas.microsoft.com/office/drawing/2014/main" xmlns="" id="{AB21903F-D0D6-C296-FBE0-2B58312C1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850602238"/>
              </p:ext>
            </p:extLst>
          </p:nvPr>
        </p:nvGraphicFramePr>
        <p:xfrm>
          <a:off x="872197" y="1022888"/>
          <a:ext cx="6386732" cy="54201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134B2B55-1FC8-967B-7AA5-9953BC56DE9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38887" y="1422716"/>
            <a:ext cx="4028668" cy="4012568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ADAF37A-D1F6-EFF1-124C-420C156A6E97}"/>
              </a:ext>
            </a:extLst>
          </p:cNvPr>
          <p:cNvSpPr/>
          <p:nvPr/>
        </p:nvSpPr>
        <p:spPr>
          <a:xfrm>
            <a:off x="8018585" y="6289077"/>
            <a:ext cx="336554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2009г, 384. </a:t>
            </a:r>
          </a:p>
        </p:txBody>
      </p:sp>
    </p:spTree>
    <p:extLst>
      <p:ext uri="{BB962C8B-B14F-4D97-AF65-F5344CB8AC3E}">
        <p14:creationId xmlns:p14="http://schemas.microsoft.com/office/powerpoint/2010/main" xmlns="" val="2061778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Типтері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Объект 3">
            <a:extLst>
              <a:ext uri="{FF2B5EF4-FFF2-40B4-BE49-F238E27FC236}">
                <a16:creationId xmlns:a16="http://schemas.microsoft.com/office/drawing/2014/main" xmlns="" id="{AB21903F-D0D6-C296-FBE0-2B58312C18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507029092"/>
              </p:ext>
            </p:extLst>
          </p:nvPr>
        </p:nvGraphicFramePr>
        <p:xfrm>
          <a:off x="1097281" y="1138311"/>
          <a:ext cx="5778006" cy="51780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87F9D721-C8B8-E1EB-6C54-4C0557B605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15200" y="1205115"/>
            <a:ext cx="4078280" cy="406198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14AE93C6-8903-4272-F06F-8D617E6B3130}"/>
              </a:ext>
            </a:extLst>
          </p:cNvPr>
          <p:cNvSpPr/>
          <p:nvPr/>
        </p:nvSpPr>
        <p:spPr>
          <a:xfrm>
            <a:off x="8018585" y="6289077"/>
            <a:ext cx="336554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2009г, 384. </a:t>
            </a:r>
          </a:p>
        </p:txBody>
      </p:sp>
    </p:spTree>
    <p:extLst>
      <p:ext uri="{BB962C8B-B14F-4D97-AF65-F5344CB8AC3E}">
        <p14:creationId xmlns:p14="http://schemas.microsoft.com/office/powerpoint/2010/main" xmlns="" val="38917226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22C45C3-ECBE-66CE-0AF3-DD3FAD1FEB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78DDF9-98B2-1BEE-EB39-37D1B7E5E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 типтің кездесу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жиілігі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xmlns="" id="{4EC12DEA-EAEF-35B4-98F6-624158360D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76763176"/>
              </p:ext>
            </p:extLst>
          </p:nvPr>
        </p:nvGraphicFramePr>
        <p:xfrm>
          <a:off x="492369" y="745588"/>
          <a:ext cx="11338559" cy="5730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5B44FD9F-F5C2-24A0-A664-553879BC7DA5}"/>
              </a:ext>
            </a:extLst>
          </p:cNvPr>
          <p:cNvSpPr/>
          <p:nvPr/>
        </p:nvSpPr>
        <p:spPr>
          <a:xfrm>
            <a:off x="8131126" y="6415686"/>
            <a:ext cx="336554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Шарыкин А.С. Врожденные пороки сердца, 2009г, 384. </a:t>
            </a:r>
          </a:p>
        </p:txBody>
      </p:sp>
    </p:spTree>
    <p:extLst>
      <p:ext uri="{BB962C8B-B14F-4D97-AF65-F5344CB8AC3E}">
        <p14:creationId xmlns:p14="http://schemas.microsoft.com/office/powerpoint/2010/main" xmlns="" val="1644335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Изображение1"/>
          <p:cNvPicPr>
            <a:picLocks noChangeAspect="1"/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8_32snZxMAAAAlAAAAEQAAAC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AcAAAA4AAAAAAAAAAAAAAAAAAAA////AAAAAAAAAAAAAAAAAAAAAAAAAAAAAAAAAAAAAABkAAAAZAAAAAAAAAAjAAAABAAAAGQAAAAXAAAAFAAAAAAAAAAAAAAA/38AAP9/AAAAAAAACQAAAAQAAAAH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P///wX///8BAAAAAAAAAAAAAAAAAAAAAAAAAAAAAAAAAAAAAAAAAAAGSYwCf39/AJaWlgPMzMwAwMD/AH9/fwAAAAAAAAAAAAAAAAD///8AAAAAACEAAAAYAAAAFAAAAAAZAAC/////AEsAADsqAAAQAAAAJgAAAAgAAAD//////////zAAAAAUAAAAAAAAAAAA//8AAAEAAAD//wAAAQA="/>
              </a:ext>
            </a:extLst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3688" y="0"/>
            <a:ext cx="8468412" cy="69062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3" name="Текстовое поле1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3wIAAKsIAACJFwAA3hkAABAAAAAmAAAACAAAAP//////////MAAAABQAAAAAAAAAAAD//wAAAQAAAP//AAABAA=="/>
              </a:ext>
            </a:extLst>
          </p:cNvSpPr>
          <p:nvPr/>
        </p:nvSpPr>
        <p:spPr>
          <a:xfrm>
            <a:off x="531495" y="1475154"/>
            <a:ext cx="3359150" cy="279590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ctr">
              <a:spcBef>
                <a:spcPts val="0"/>
              </a:spcBef>
              <a:defRPr cap="none">
                <a:solidFill>
                  <a:srgbClr val="FF0000"/>
                </a:solidFill>
              </a:defRPr>
            </a:pPr>
            <a:r>
              <a:rPr lang="kk-KZ" sz="3600" b="1" u="sng" cap="none" dirty="0" smtClean="0"/>
              <a:t>Жүректің эмбриогенезі</a:t>
            </a:r>
            <a:endParaRPr sz="3600" b="1" u="sng" cap="none" dirty="0"/>
          </a:p>
        </p:txBody>
      </p:sp>
      <p:sp>
        <p:nvSpPr>
          <p:cNvPr id="4" name="Текстовое поле2"/>
          <p:cNvSpPr txBox="1"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E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AAAAAAAAAAAZJjAkUAAAAAQAAABQAAAAUAAAAFAAAAAEAAAAAAAAAZAAAAGQAAAAAAAAAZAAAAGQ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BQEAAPAnAAClFAAAMCoAAAAAAAAmAAAACAAAAP//////////MAAAABQAAAAAAAAAAAD//wAAAQAAAP//AAABAA=="/>
              </a:ext>
            </a:extLst>
          </p:cNvSpPr>
          <p:nvPr/>
        </p:nvSpPr>
        <p:spPr>
          <a:xfrm>
            <a:off x="137599" y="6492240"/>
            <a:ext cx="3190240" cy="36576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numCol="1" spcCol="215900" anchor="t"/>
          <a:lstStyle/>
          <a:p>
            <a:pPr algn="r">
              <a:defRPr sz="1000" cap="none">
                <a:solidFill>
                  <a:srgbClr val="000000"/>
                </a:solidFill>
              </a:defRPr>
            </a:pPr>
            <a:r>
              <a:rPr dirty="0" err="1"/>
              <a:t>Изображение</a:t>
            </a:r>
            <a:r>
              <a:rPr dirty="0"/>
              <a:t>: </a:t>
            </a:r>
            <a:r>
              <a:rPr cap="none" dirty="0">
                <a:solidFill>
                  <a:schemeClr val="tx1"/>
                </a:solidFill>
                <a:hlinkClick r:id="rId3"/>
              </a:rPr>
              <a:t>https://medach.pro/post/817</a:t>
            </a:r>
            <a:r>
              <a:rPr lang="ru-RU" cap="none" dirty="0">
                <a:solidFill>
                  <a:schemeClr val="tx1"/>
                </a:solidFill>
              </a:rPr>
              <a:t> </a:t>
            </a:r>
            <a:endParaRPr cap="none" dirty="0">
              <a:solidFill>
                <a:schemeClr val="tx1"/>
              </a:solidFill>
            </a:endParaRPr>
          </a:p>
        </p:txBody>
      </p:sp>
      <p:sp>
        <p:nvSpPr>
          <p:cNvPr id="5" name="Линия1"/>
          <p:cNvSpPr>
            <a:extLst>
              <a:ext uri="smNativeData">
                <pr:smNativeData xmlns="smNativeData" xmlns:pr="smNativeData" xmlns:p15="http://schemas.microsoft.com/office/powerpoint/2012/main" xmlns:p14="http://schemas.microsoft.com/office/powerpoint/2010/main" xmlns:mc="http://schemas.openxmlformats.org/markup-compatibility/2006" val="SMDATA_16_32snZxMAAAAlAAAACgAAAA8BAAAAkAAAAEgAAACQAAAASAAAAAAAAAAAAAAAAAAAAAEAAABQAAAAAAAAAAAA4D8AAAAAAADgPwAAAAAAAOA/AAAAAAAA4D8AAAAAAADgPwAAAAAAAOA/AAAAAAAA4D8AAAAAAADgPwAAAAAAAOA/AAAAAAAA4D8CAAAAjAAAAAAAAAAAAAAA////DP///wgAAAAAAAAAAAAAAAAAAAAAAAAAAAAAAAAAAAAAZAAAAAEAAABAAAAAAAAAAAAAAAAAAAAAAAAAAAAAAAAAAAAAAAAAAAAAAAAAAAAAAAAAAAAAAAAAAAAAAAAAAAAAAAAAAAAAAAAAAAAAAAAAAAAAAAAAAAAAAAAAAAAAFAAAADwAAAABAAAAAAAAAAZJjAkUAAAAAQAAABQAAAAUAAAAFAAAAAEAAAAAAAAAZAAAAGQAAAABAAAAlgAAAJYAAAAVAAAAYAAAAAAAAAAAAAAADwAAACADAAAAAAAAAAAAAAEAAACgMgAAVgcAAKr4//8BAAAAf39/AAEAAABkAAAAAAAAABQAAABAHwAAAAAAACYAAAAAAAAAwOD//wAAAAAmAAAAZAAAABYAAABMAAAAAAAAAAAAAAAEAAAAAAAAAAEAAACWlpYKAAAAACgAAAAoAAAAZAAAAGQAAAAAAAAAzMzMAAAAAABQAAAAUAAAAGQAAABkAAAAAAAAABcAAAAUAAAAAAAAAAAAAAD/fwAA/38AAAAAAAAJAAAABAAAAOoED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Bf///wEAAAAAAAAAAAAAAAAAAAAAAAAAAAAAAAAAAAAAAAAAAAZJjAJ/f38AlpaWA8zMzADAwP8Af39/AAAAAAAAAAAAAAAAAAAAAAAAAAAAIQAAABgAAAAUAAAAZ0AAAN4bAAB4RQAA3iMAAAAAAAAmAAAACAAAAP//////////MAAAABQAAAAAAAAAAAD//wAAAQAAAP//AAABAA=="/>
              </a:ext>
            </a:extLst>
          </p:cNvSpPr>
          <p:nvPr/>
        </p:nvSpPr>
        <p:spPr>
          <a:xfrm flipV="1">
            <a:off x="10469245" y="4530090"/>
            <a:ext cx="823595" cy="130048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headEnd type="none"/>
            <a:tailEnd type="stealth" w="lg" len="lg"/>
          </a:ln>
          <a:effectLst/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3F867BBE-BF95-EC01-73F1-08B338D99434}"/>
              </a:ext>
            </a:extLst>
          </p:cNvPr>
          <p:cNvSpPr/>
          <p:nvPr/>
        </p:nvSpPr>
        <p:spPr>
          <a:xfrm>
            <a:off x="6077243" y="4248443"/>
            <a:ext cx="984739" cy="407963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xmlns="" id="{3A4975C5-71A2-A6CC-A1CD-B438CBB0A790}"/>
              </a:ext>
            </a:extLst>
          </p:cNvPr>
          <p:cNvSpPr/>
          <p:nvPr/>
        </p:nvSpPr>
        <p:spPr>
          <a:xfrm>
            <a:off x="10002618" y="2025748"/>
            <a:ext cx="970182" cy="528906"/>
          </a:xfrm>
          <a:prstGeom prst="ellipse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203960" y="1962754"/>
            <a:ext cx="1041114" cy="696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172700" y="2029217"/>
            <a:ext cx="2019300" cy="788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E1149DD-7E43-A527-E2F0-007401D2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B5081BAB-D8D2-AC89-204D-0BD33EFF8431}"/>
              </a:ext>
            </a:extLst>
          </p:cNvPr>
          <p:cNvSpPr/>
          <p:nvPr/>
        </p:nvSpPr>
        <p:spPr>
          <a:xfrm>
            <a:off x="3013490" y="6425207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М.Ф. </a:t>
            </a:r>
            <a:r>
              <a:rPr lang="ru-RU" sz="1000" i="1" dirty="0" err="1"/>
              <a:t>Зиньковский</a:t>
            </a:r>
            <a:r>
              <a:rPr lang="ru-RU" sz="1000" i="1" dirty="0"/>
              <a:t> «Врожденные пороки сердца», 2009г, 1334с.</a:t>
            </a:r>
          </a:p>
        </p:txBody>
      </p:sp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1206462955"/>
              </p:ext>
            </p:extLst>
          </p:nvPr>
        </p:nvGraphicFramePr>
        <p:xfrm>
          <a:off x="1985818" y="340975"/>
          <a:ext cx="8146473" cy="4979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1985818" y="4540079"/>
            <a:ext cx="8146473" cy="105715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Егер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7-8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аптаға дейін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осы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процесстер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бұзылса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қарыншаралық пердеде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дефект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пайда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болады</a:t>
            </a:r>
            <a:r>
              <a:rPr lang="ru-RU" sz="2400" b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9783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5210" y="-19281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</a:t>
            </a:r>
          </a:p>
        </p:txBody>
      </p:sp>
      <p:pic>
        <p:nvPicPr>
          <p:cNvPr id="11" name="МЖП редактированная (1) (1).pptx">
            <a:hlinkClick r:id="" action="ppaction://media"/>
            <a:extLst>
              <a:ext uri="{FF2B5EF4-FFF2-40B4-BE49-F238E27FC236}">
                <a16:creationId xmlns:a16="http://schemas.microsoft.com/office/drawing/2014/main" xmlns="" id="{8DBF43D2-5431-8439-64DB-83A3C2D84B3E}"/>
              </a:ext>
            </a:extLst>
          </p:cNvPr>
          <p:cNvPicPr>
            <a:picLocks noGrp="1" noChangeAspect="1"/>
          </p:cNvPicPr>
          <p:nvPr>
            <p:ph idx="1"/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4672931" y="819817"/>
            <a:ext cx="7978123" cy="4487592"/>
          </a:xfrm>
        </p:spPr>
      </p:pic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67D1DAAB-D9C2-6DA5-34EA-CC35BA570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x-none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xmlns="" id="{0EB7A7BA-92FA-C4CF-8006-1CEFB88BFBD0}"/>
              </a:ext>
            </a:extLst>
          </p:cNvPr>
          <p:cNvSpPr/>
          <p:nvPr/>
        </p:nvSpPr>
        <p:spPr>
          <a:xfrm>
            <a:off x="3708815" y="6611779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en-US" sz="1000" i="1" dirty="0">
                <a:hlinkClick r:id="rId5"/>
              </a:rPr>
              <a:t>https://www.youtube.com/watch?v=8BJOUfycsxo</a:t>
            </a:r>
            <a:r>
              <a:rPr lang="ru-RU" sz="1000" i="1" dirty="0"/>
              <a:t>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880C072-F1A7-330B-9659-801FCD4D742E}"/>
              </a:ext>
            </a:extLst>
          </p:cNvPr>
          <p:cNvSpPr txBox="1">
            <a:spLocks/>
          </p:cNvSpPr>
          <p:nvPr/>
        </p:nvSpPr>
        <p:spPr>
          <a:xfrm>
            <a:off x="695325" y="1019614"/>
            <a:ext cx="5367850" cy="4818771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kk-KZ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Интранатальды кезеңде гемодинамика бұзылмайды.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Постнатальды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гемодинамика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өзгерістері келесі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параметрлерге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байланысты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қарыншаралық 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градиент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өкпелік және шеткі</a:t>
            </a: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тамырлық қарсыластық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0407" y="5321718"/>
            <a:ext cx="1718528" cy="1290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184824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6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667760812"/>
              </p:ext>
            </p:extLst>
          </p:nvPr>
        </p:nvGraphicFramePr>
        <p:xfrm>
          <a:off x="3102132" y="428580"/>
          <a:ext cx="8715436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Стрелка вниз 2">
            <a:extLst>
              <a:ext uri="{FF2B5EF4-FFF2-40B4-BE49-F238E27FC236}">
                <a16:creationId xmlns:a16="http://schemas.microsoft.com/office/drawing/2014/main" xmlns="" id="{6A2CDB16-7023-2B1E-3C22-DFCF706AEEF9}"/>
              </a:ext>
            </a:extLst>
          </p:cNvPr>
          <p:cNvSpPr/>
          <p:nvPr/>
        </p:nvSpPr>
        <p:spPr>
          <a:xfrm>
            <a:off x="3885320" y="971401"/>
            <a:ext cx="530250" cy="619932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F3A9788D-490D-50C5-A359-2E6CA28A3902}"/>
              </a:ext>
            </a:extLst>
          </p:cNvPr>
          <p:cNvSpPr/>
          <p:nvPr/>
        </p:nvSpPr>
        <p:spPr>
          <a:xfrm>
            <a:off x="2447779" y="0"/>
            <a:ext cx="7920112" cy="1109272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Постнатальды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кезеңде  өкпелік тамырлық қарсыластық төмендейді,шеткері қарсыластық артады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44F8E33D-21B0-BCF1-F3C3-2BA8E8AE4BCE}"/>
              </a:ext>
            </a:extLst>
          </p:cNvPr>
          <p:cNvGrpSpPr/>
          <p:nvPr/>
        </p:nvGrpSpPr>
        <p:grpSpPr>
          <a:xfrm>
            <a:off x="1668094" y="1340485"/>
            <a:ext cx="3494748" cy="1824747"/>
            <a:chOff x="6348989" y="3824574"/>
            <a:chExt cx="2535529" cy="1812863"/>
          </a:xfrm>
          <a:scene3d>
            <a:camera prst="orthographicFront"/>
            <a:lightRig rig="flat" dir="t"/>
          </a:scene3d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xmlns="" id="{867C0E28-54B5-7F26-CA8E-52523D539EC9}"/>
                </a:ext>
              </a:extLst>
            </p:cNvPr>
            <p:cNvSpPr/>
            <p:nvPr/>
          </p:nvSpPr>
          <p:spPr>
            <a:xfrm>
              <a:off x="6418271" y="4164485"/>
              <a:ext cx="2289504" cy="1373702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9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5255D7D5-384D-7CBE-EAC6-084B47C16CC5}"/>
                </a:ext>
              </a:extLst>
            </p:cNvPr>
            <p:cNvSpPr txBox="1"/>
            <p:nvPr/>
          </p:nvSpPr>
          <p:spPr>
            <a:xfrm>
              <a:off x="6348989" y="3824574"/>
              <a:ext cx="2535529" cy="1812863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76200" tIns="76200" rIns="76200" bIns="76200" numCol="1" spcCol="1270" anchor="ctr" anchorCtr="0">
              <a:noAutofit/>
            </a:bodyPr>
            <a:lstStyle/>
            <a:p>
              <a:pPr marL="0" lvl="0" indent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Сол</a:t>
              </a:r>
              <a:r>
                <a:rPr lang="ru-RU" sz="24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dirty="0" err="1" smtClean="0">
                  <a:latin typeface="Times New Roman" pitchFamily="18" charset="0"/>
                  <a:cs typeface="Times New Roman" pitchFamily="18" charset="0"/>
                </a:rPr>
                <a:t>қарыншада қысым жоғары,оң қарыншада төмен</a:t>
              </a:r>
              <a:endParaRPr lang="ru-RU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xmlns="" id="{87EAF375-15B6-7F95-151D-1809DC91F69A}"/>
              </a:ext>
            </a:extLst>
          </p:cNvPr>
          <p:cNvGrpSpPr/>
          <p:nvPr/>
        </p:nvGrpSpPr>
        <p:grpSpPr>
          <a:xfrm>
            <a:off x="5633058" y="1882587"/>
            <a:ext cx="329321" cy="567797"/>
            <a:chOff x="6059814" y="1817154"/>
            <a:chExt cx="329321" cy="567797"/>
          </a:xfrm>
        </p:grpSpPr>
        <p:sp>
          <p:nvSpPr>
            <p:cNvPr id="11" name="Стрелка: вправо 10">
              <a:extLst>
                <a:ext uri="{FF2B5EF4-FFF2-40B4-BE49-F238E27FC236}">
                  <a16:creationId xmlns:a16="http://schemas.microsoft.com/office/drawing/2014/main" xmlns="" id="{29DECA04-E1F7-0FCF-B1FD-CB0F73639123}"/>
                </a:ext>
              </a:extLst>
            </p:cNvPr>
            <p:cNvSpPr/>
            <p:nvPr/>
          </p:nvSpPr>
          <p:spPr>
            <a:xfrm rot="21563401">
              <a:off x="6059814" y="1817154"/>
              <a:ext cx="329321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3">
                <a:hueOff val="0"/>
                <a:satOff val="0"/>
                <a:lumOff val="0"/>
                <a:alphaOff val="0"/>
              </a:schemeClr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2" name="Стрелка: вправо 4">
              <a:extLst>
                <a:ext uri="{FF2B5EF4-FFF2-40B4-BE49-F238E27FC236}">
                  <a16:creationId xmlns:a16="http://schemas.microsoft.com/office/drawing/2014/main" xmlns="" id="{DDBE0939-8F6B-96B0-2073-76F1499A02A3}"/>
                </a:ext>
              </a:extLst>
            </p:cNvPr>
            <p:cNvSpPr txBox="1"/>
            <p:nvPr/>
          </p:nvSpPr>
          <p:spPr>
            <a:xfrm rot="21563401">
              <a:off x="6059817" y="1931239"/>
              <a:ext cx="230525" cy="3406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 dirty="0"/>
            </a:p>
          </p:txBody>
        </p: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xmlns="" id="{F86D1121-0C04-3A13-C532-347319A52D62}"/>
              </a:ext>
            </a:extLst>
          </p:cNvPr>
          <p:cNvGrpSpPr/>
          <p:nvPr/>
        </p:nvGrpSpPr>
        <p:grpSpPr>
          <a:xfrm rot="10800000">
            <a:off x="7853070" y="4494649"/>
            <a:ext cx="485374" cy="567797"/>
            <a:chOff x="5731420" y="4567438"/>
            <a:chExt cx="485374" cy="567797"/>
          </a:xfrm>
        </p:grpSpPr>
        <p:sp>
          <p:nvSpPr>
            <p:cNvPr id="14" name="Стрелка: вправо 13">
              <a:extLst>
                <a:ext uri="{FF2B5EF4-FFF2-40B4-BE49-F238E27FC236}">
                  <a16:creationId xmlns:a16="http://schemas.microsoft.com/office/drawing/2014/main" xmlns="" id="{7FEDCDA6-80F5-33EF-76B2-C10B211C0EFA}"/>
                </a:ext>
              </a:extLst>
            </p:cNvPr>
            <p:cNvSpPr/>
            <p:nvPr/>
          </p:nvSpPr>
          <p:spPr>
            <a:xfrm rot="10800000">
              <a:off x="5731420" y="4567438"/>
              <a:ext cx="485374" cy="567797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5">
                <a:hueOff val="0"/>
                <a:satOff val="0"/>
                <a:lumOff val="0"/>
                <a:alphaOff val="0"/>
              </a:schemeClr>
            </a:fillRef>
            <a:effectRef idx="1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5" name="Стрелка: вправо 4">
              <a:extLst>
                <a:ext uri="{FF2B5EF4-FFF2-40B4-BE49-F238E27FC236}">
                  <a16:creationId xmlns:a16="http://schemas.microsoft.com/office/drawing/2014/main" xmlns="" id="{47A949EC-323C-394C-F5FA-DE0AA85E9D96}"/>
                </a:ext>
              </a:extLst>
            </p:cNvPr>
            <p:cNvSpPr txBox="1"/>
            <p:nvPr/>
          </p:nvSpPr>
          <p:spPr>
            <a:xfrm rot="21600000">
              <a:off x="5877032" y="4680997"/>
              <a:ext cx="339762" cy="3406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2400" kern="1200"/>
            </a:p>
          </p:txBody>
        </p:sp>
      </p:grpSp>
      <p:pic>
        <p:nvPicPr>
          <p:cNvPr id="20" name="Picture 2" descr="https://healthjade.com/wp-content/uploads/2018/09/ventricular-septal-defect.jpg">
            <a:extLst>
              <a:ext uri="{FF2B5EF4-FFF2-40B4-BE49-F238E27FC236}">
                <a16:creationId xmlns:a16="http://schemas.microsoft.com/office/drawing/2014/main" xmlns="" id="{84974580-E707-F9C7-335E-B2D32FA43F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4062" y="3429000"/>
            <a:ext cx="3821373" cy="2715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xmlns="" id="{3652DBDD-192B-940D-18D8-80B511B7BAA7}"/>
              </a:ext>
            </a:extLst>
          </p:cNvPr>
          <p:cNvSpPr/>
          <p:nvPr/>
        </p:nvSpPr>
        <p:spPr>
          <a:xfrm>
            <a:off x="3708815" y="6611779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8"/>
              </a:rPr>
              <a:t>https://celes.club/pictures/34536-gipertrofija-miokarda-risunok.html</a:t>
            </a:r>
            <a:r>
              <a:rPr lang="ru-RU" sz="1000" i="1" dirty="0"/>
              <a:t> </a:t>
            </a:r>
          </a:p>
        </p:txBody>
      </p:sp>
      <p:graphicFrame>
        <p:nvGraphicFramePr>
          <p:cNvPr id="17" name="Схема 16">
            <a:extLst>
              <a:ext uri="{FF2B5EF4-FFF2-40B4-BE49-F238E27FC236}">
                <a16:creationId xmlns:a16="http://schemas.microsoft.com/office/drawing/2014/main" xmlns="" id="{AAA263E8-8705-E541-2163-D9CAA8B7D2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92135061"/>
              </p:ext>
            </p:extLst>
          </p:nvPr>
        </p:nvGraphicFramePr>
        <p:xfrm>
          <a:off x="8071399" y="4047978"/>
          <a:ext cx="2437168" cy="1860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pSp>
        <p:nvGrpSpPr>
          <p:cNvPr id="18" name="Группа 17">
            <a:extLst>
              <a:ext uri="{FF2B5EF4-FFF2-40B4-BE49-F238E27FC236}">
                <a16:creationId xmlns:a16="http://schemas.microsoft.com/office/drawing/2014/main" xmlns="" id="{C95716CD-FE05-31D1-7FBB-AE0D63C1F8D8}"/>
              </a:ext>
            </a:extLst>
          </p:cNvPr>
          <p:cNvGrpSpPr/>
          <p:nvPr/>
        </p:nvGrpSpPr>
        <p:grpSpPr>
          <a:xfrm rot="195523">
            <a:off x="10898257" y="4556338"/>
            <a:ext cx="580721" cy="639145"/>
            <a:chOff x="3606189" y="1342397"/>
            <a:chExt cx="701899" cy="821089"/>
          </a:xfrm>
        </p:grpSpPr>
        <p:sp>
          <p:nvSpPr>
            <p:cNvPr id="19" name="Стрелка: вправо 18">
              <a:extLst>
                <a:ext uri="{FF2B5EF4-FFF2-40B4-BE49-F238E27FC236}">
                  <a16:creationId xmlns:a16="http://schemas.microsoft.com/office/drawing/2014/main" xmlns="" id="{6C3376E9-291A-D548-E15E-EABC6F5B910A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1" name="Стрелка: вправо 4">
              <a:extLst>
                <a:ext uri="{FF2B5EF4-FFF2-40B4-BE49-F238E27FC236}">
                  <a16:creationId xmlns:a16="http://schemas.microsoft.com/office/drawing/2014/main" xmlns="" id="{49146485-F45C-93C2-C628-B9BA0A48C529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7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D8F4093D-AB4B-610E-62AC-6302D88E81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78770" y="1139552"/>
            <a:ext cx="4389120" cy="2901778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33BF04CC-DC0D-E0EF-19F2-4E3BDCCE96A1}"/>
              </a:ext>
            </a:extLst>
          </p:cNvPr>
          <p:cNvSpPr/>
          <p:nvPr/>
        </p:nvSpPr>
        <p:spPr>
          <a:xfrm rot="5153202">
            <a:off x="6681311" y="1223560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2DB33A9A-C521-31A9-568F-DD2AF33F8906}"/>
              </a:ext>
            </a:extLst>
          </p:cNvPr>
          <p:cNvSpPr/>
          <p:nvPr/>
        </p:nvSpPr>
        <p:spPr>
          <a:xfrm rot="5153202">
            <a:off x="6681311" y="1577203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780584B2-B9AC-55C4-B505-960A4F4C07DA}"/>
              </a:ext>
            </a:extLst>
          </p:cNvPr>
          <p:cNvSpPr/>
          <p:nvPr/>
        </p:nvSpPr>
        <p:spPr>
          <a:xfrm rot="5153202">
            <a:off x="8735990" y="3702218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C7596095-EA9F-4B7D-4B33-F6D32635E9ED}"/>
              </a:ext>
            </a:extLst>
          </p:cNvPr>
          <p:cNvSpPr/>
          <p:nvPr/>
        </p:nvSpPr>
        <p:spPr>
          <a:xfrm rot="5153202">
            <a:off x="8782067" y="3236434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9F915E9F-94C8-80B2-68BB-37AE63795E52}"/>
              </a:ext>
            </a:extLst>
          </p:cNvPr>
          <p:cNvSpPr/>
          <p:nvPr/>
        </p:nvSpPr>
        <p:spPr>
          <a:xfrm rot="5153202">
            <a:off x="6755369" y="3161384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B2BB8A74-8558-C6CC-D15F-D91CF1FFE282}"/>
              </a:ext>
            </a:extLst>
          </p:cNvPr>
          <p:cNvSpPr/>
          <p:nvPr/>
        </p:nvSpPr>
        <p:spPr>
          <a:xfrm rot="5153202">
            <a:off x="8735989" y="2700296"/>
            <a:ext cx="214499" cy="35520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xmlns="" id="{D78DB1FA-8F72-AE6C-0CD9-DE7508EA8B3E}"/>
              </a:ext>
            </a:extLst>
          </p:cNvPr>
          <p:cNvSpPr/>
          <p:nvPr/>
        </p:nvSpPr>
        <p:spPr>
          <a:xfrm rot="5153202">
            <a:off x="8753259" y="1305548"/>
            <a:ext cx="179958" cy="27985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pic>
        <p:nvPicPr>
          <p:cNvPr id="31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xmlns="" id="{783DCB10-F031-1840-009B-D0955A94A5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705" t="22278" r="44148" b="5779"/>
          <a:stretch/>
        </p:blipFill>
        <p:spPr bwMode="auto">
          <a:xfrm>
            <a:off x="1638875" y="1076258"/>
            <a:ext cx="3931989" cy="3986679"/>
          </a:xfrm>
          <a:prstGeom prst="rect">
            <a:avLst/>
          </a:prstGeom>
          <a:noFill/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25014CA0-1395-B0C9-A2A0-B823F3968C09}"/>
              </a:ext>
            </a:extLst>
          </p:cNvPr>
          <p:cNvSpPr txBox="1"/>
          <p:nvPr/>
        </p:nvSpPr>
        <p:spPr>
          <a:xfrm>
            <a:off x="4118563" y="218132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СЖ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xmlns="" id="{7624252F-CCBF-F051-38A2-BA86C864659D}"/>
              </a:ext>
            </a:extLst>
          </p:cNvPr>
          <p:cNvCxnSpPr>
            <a:cxnSpLocks/>
          </p:cNvCxnSpPr>
          <p:nvPr/>
        </p:nvCxnSpPr>
        <p:spPr>
          <a:xfrm flipH="1">
            <a:off x="3997080" y="2032502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95542915-52B5-D07A-4B99-DB30288F92CE}"/>
              </a:ext>
            </a:extLst>
          </p:cNvPr>
          <p:cNvSpPr txBox="1"/>
          <p:nvPr/>
        </p:nvSpPr>
        <p:spPr>
          <a:xfrm>
            <a:off x="2360528" y="240299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kk-KZ" sz="1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ӨС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xmlns="" id="{85F82F40-3E5C-AAE6-2426-4B5E2448B754}"/>
              </a:ext>
            </a:extLst>
          </p:cNvPr>
          <p:cNvCxnSpPr/>
          <p:nvPr/>
        </p:nvCxnSpPr>
        <p:spPr>
          <a:xfrm>
            <a:off x="2810478" y="2311472"/>
            <a:ext cx="464949" cy="24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F860C07A-2EB0-3464-5B9D-6ABC11E66EF4}"/>
              </a:ext>
            </a:extLst>
          </p:cNvPr>
          <p:cNvSpPr/>
          <p:nvPr/>
        </p:nvSpPr>
        <p:spPr>
          <a:xfrm>
            <a:off x="6555545" y="6150114"/>
            <a:ext cx="494113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Содержимое 2">
            <a:extLst>
              <a:ext uri="{FF2B5EF4-FFF2-40B4-BE49-F238E27FC236}">
                <a16:creationId xmlns:a16="http://schemas.microsoft.com/office/drawing/2014/main" xmlns="" id="{40A1760D-D5B4-BAE8-0251-538C02C2BB21}"/>
              </a:ext>
            </a:extLst>
          </p:cNvPr>
          <p:cNvSpPr txBox="1">
            <a:spLocks/>
          </p:cNvSpPr>
          <p:nvPr/>
        </p:nvSpPr>
        <p:spPr>
          <a:xfrm>
            <a:off x="5929267" y="4247467"/>
            <a:ext cx="5458264" cy="1281135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ЭКГ-де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P-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mitrale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өркеш тәрізді Р-тісше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II,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-V6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тіркемелерді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Теріс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фазалы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Р-тісше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тіркемесінде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6F069FAD-BB9F-6A35-A36C-70BC352A1E71}"/>
              </a:ext>
            </a:extLst>
          </p:cNvPr>
          <p:cNvSpPr/>
          <p:nvPr/>
        </p:nvSpPr>
        <p:spPr>
          <a:xfrm>
            <a:off x="3096045" y="209862"/>
            <a:ext cx="5570807" cy="688212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endParaRPr lang="ru-RU" sz="2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жүрекшенің көлемдік жүктемесі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685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7D3F34CD-9FF0-6940-99E5-76CEA81A10EC}"/>
              </a:ext>
            </a:extLst>
          </p:cNvPr>
          <p:cNvGrpSpPr/>
          <p:nvPr/>
        </p:nvGrpSpPr>
        <p:grpSpPr>
          <a:xfrm rot="267250">
            <a:off x="1422899" y="233053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xmlns="" id="{1B7F5567-47B7-78CB-D6CF-EEFC8326018E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xmlns="" id="{1E294537-A656-D402-A5ED-2BFAA0858438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C3E1C1F0-BCA8-39FD-C7EB-4768F385E3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362178" y="950602"/>
            <a:ext cx="4513377" cy="4530124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4F3A643C-01F1-A16D-F653-D374879AF15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801463" y="949494"/>
            <a:ext cx="4390537" cy="4438434"/>
          </a:xfrm>
          <a:prstGeom prst="rect">
            <a:avLst/>
          </a:prstGeom>
        </p:spPr>
      </p:pic>
      <p:sp>
        <p:nvSpPr>
          <p:cNvPr id="29" name="Овал 28">
            <a:extLst>
              <a:ext uri="{FF2B5EF4-FFF2-40B4-BE49-F238E27FC236}">
                <a16:creationId xmlns:a16="http://schemas.microsoft.com/office/drawing/2014/main" xmlns="" id="{0A912165-0F8B-F6C8-4837-F9F5F68DF100}"/>
              </a:ext>
            </a:extLst>
          </p:cNvPr>
          <p:cNvSpPr/>
          <p:nvPr/>
        </p:nvSpPr>
        <p:spPr>
          <a:xfrm rot="5153202" flipV="1">
            <a:off x="7809533" y="1649433"/>
            <a:ext cx="877432" cy="32262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xmlns="" id="{BD2DC3D8-749C-E4C0-26B7-E38C593209C7}"/>
              </a:ext>
            </a:extLst>
          </p:cNvPr>
          <p:cNvSpPr/>
          <p:nvPr/>
        </p:nvSpPr>
        <p:spPr>
          <a:xfrm rot="5153202" flipV="1">
            <a:off x="9875139" y="4334018"/>
            <a:ext cx="877432" cy="32262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E04563A3-DCA9-A02C-8823-BBAA24699484}"/>
              </a:ext>
            </a:extLst>
          </p:cNvPr>
          <p:cNvSpPr/>
          <p:nvPr/>
        </p:nvSpPr>
        <p:spPr>
          <a:xfrm rot="5153202" flipV="1">
            <a:off x="5514858" y="2854878"/>
            <a:ext cx="604265" cy="22680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741D7D7E-04FB-14BF-FD7C-55CBBCBDE3F3}"/>
              </a:ext>
            </a:extLst>
          </p:cNvPr>
          <p:cNvSpPr/>
          <p:nvPr/>
        </p:nvSpPr>
        <p:spPr>
          <a:xfrm rot="5153202" flipV="1">
            <a:off x="3258258" y="1430190"/>
            <a:ext cx="761538" cy="27139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E8FB48A5-59C4-3C56-8D78-90ED9C809097}"/>
              </a:ext>
            </a:extLst>
          </p:cNvPr>
          <p:cNvSpPr/>
          <p:nvPr/>
        </p:nvSpPr>
        <p:spPr>
          <a:xfrm rot="5153202" flipV="1">
            <a:off x="3341437" y="4756184"/>
            <a:ext cx="595177" cy="23122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4" name="Содержимое 2">
            <a:extLst>
              <a:ext uri="{FF2B5EF4-FFF2-40B4-BE49-F238E27FC236}">
                <a16:creationId xmlns:a16="http://schemas.microsoft.com/office/drawing/2014/main" xmlns="" id="{2B6A06FB-81FE-F975-7141-491CDFF31783}"/>
              </a:ext>
            </a:extLst>
          </p:cNvPr>
          <p:cNvSpPr txBox="1">
            <a:spLocks/>
          </p:cNvSpPr>
          <p:nvPr/>
        </p:nvSpPr>
        <p:spPr>
          <a:xfrm>
            <a:off x="829994" y="977704"/>
            <a:ext cx="2349304" cy="58802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солға ауытқыған;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</a:t>
            </a:r>
            <a:r>
              <a:rPr lang="ru-RU" sz="2000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1/2)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35 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ru-RU" sz="2000" dirty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Корнельский </a:t>
            </a:r>
            <a:r>
              <a:rPr lang="ru-RU" sz="2000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RaVL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 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әйелдер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ерлерде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RaVL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+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з.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SIII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 мм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асады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&lt;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5/6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4A2315F3-AF6B-B441-E869-EE75262FF38B}"/>
              </a:ext>
            </a:extLst>
          </p:cNvPr>
          <p:cNvSpPr/>
          <p:nvPr/>
        </p:nvSpPr>
        <p:spPr>
          <a:xfrm rot="5153202" flipV="1">
            <a:off x="8066199" y="3340725"/>
            <a:ext cx="197845" cy="22343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xmlns="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xmlns="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5D6D94BC-D847-9CD8-5349-5C5977211836}"/>
              </a:ext>
            </a:extLst>
          </p:cNvPr>
          <p:cNvSpPr/>
          <p:nvPr/>
        </p:nvSpPr>
        <p:spPr>
          <a:xfrm>
            <a:off x="2194559" y="196948"/>
            <a:ext cx="8889077" cy="630272"/>
          </a:xfrm>
          <a:prstGeom prst="snip2Diag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lvl="0" algn="ctr">
              <a:defRPr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Сол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қарыншаның көлемдік жүктемесі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70E301D4-31B3-77A8-2EF6-3EBCAD2E163A}"/>
              </a:ext>
            </a:extLst>
          </p:cNvPr>
          <p:cNvSpPr/>
          <p:nvPr/>
        </p:nvSpPr>
        <p:spPr>
          <a:xfrm>
            <a:off x="4650398" y="6304002"/>
            <a:ext cx="6846277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049407355"/>
              </p:ext>
            </p:extLst>
          </p:nvPr>
        </p:nvGraphicFramePr>
        <p:xfrm>
          <a:off x="956603" y="2651276"/>
          <a:ext cx="5613715" cy="231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7D3F34CD-9FF0-6940-99E5-76CEA81A10EC}"/>
              </a:ext>
            </a:extLst>
          </p:cNvPr>
          <p:cNvGrpSpPr/>
          <p:nvPr/>
        </p:nvGrpSpPr>
        <p:grpSpPr>
          <a:xfrm rot="195523">
            <a:off x="4431324" y="3444988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xmlns="" id="{1B7F5567-47B7-78CB-D6CF-EEFC8326018E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xmlns="" id="{1E294537-A656-D402-A5ED-2BFAA0858438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xmlns="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xmlns="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xmlns="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2705" t="22278" r="44148" b="5779"/>
          <a:stretch/>
        </p:blipFill>
        <p:spPr bwMode="auto">
          <a:xfrm>
            <a:off x="5765661" y="1218367"/>
            <a:ext cx="4566463" cy="4629978"/>
          </a:xfrm>
          <a:prstGeom prst="rect">
            <a:avLst/>
          </a:prstGeo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4A7FEEF-2741-E653-284C-D7321CE55C23}"/>
              </a:ext>
            </a:extLst>
          </p:cNvPr>
          <p:cNvSpPr txBox="1"/>
          <p:nvPr/>
        </p:nvSpPr>
        <p:spPr>
          <a:xfrm>
            <a:off x="8944208" y="430245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cxnSp>
        <p:nvCxnSpPr>
          <p:cNvPr id="8" name="Прямая со стрелкой 7">
            <a:extLst>
              <a:ext uri="{FF2B5EF4-FFF2-40B4-BE49-F238E27FC236}">
                <a16:creationId xmlns:a16="http://schemas.microsoft.com/office/drawing/2014/main" xmlns="" id="{B28E74A7-31DC-5754-89B3-DC36DAF84EED}"/>
              </a:ext>
            </a:extLst>
          </p:cNvPr>
          <p:cNvCxnSpPr>
            <a:cxnSpLocks/>
          </p:cNvCxnSpPr>
          <p:nvPr/>
        </p:nvCxnSpPr>
        <p:spPr>
          <a:xfrm flipH="1">
            <a:off x="9437751" y="3573431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9EF332B7-1EA0-9F45-0D74-D909AB7D64C3}"/>
              </a:ext>
            </a:extLst>
          </p:cNvPr>
          <p:cNvSpPr/>
          <p:nvPr/>
        </p:nvSpPr>
        <p:spPr>
          <a:xfrm>
            <a:off x="4650398" y="6457890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  <p:sp>
        <p:nvSpPr>
          <p:cNvPr id="12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6F069FAD-BB9F-6A35-A36C-70BC352A1E71}"/>
              </a:ext>
            </a:extLst>
          </p:cNvPr>
          <p:cNvSpPr/>
          <p:nvPr/>
        </p:nvSpPr>
        <p:spPr>
          <a:xfrm>
            <a:off x="3013023" y="209862"/>
            <a:ext cx="6340839" cy="854439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Кеуде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органдарының шолу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рентгенографиясы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590532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824535141"/>
              </p:ext>
            </p:extLst>
          </p:nvPr>
        </p:nvGraphicFramePr>
        <p:xfrm>
          <a:off x="190118" y="301971"/>
          <a:ext cx="11683013" cy="64294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4" name="Рисунок 23">
            <a:extLst>
              <a:ext uri="{FF2B5EF4-FFF2-40B4-BE49-F238E27FC236}">
                <a16:creationId xmlns:a16="http://schemas.microsoft.com/office/drawing/2014/main" xmlns="" id="{2FFD3963-B37A-5131-4574-30E7A6604B9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627847" y="1523946"/>
            <a:ext cx="2862598" cy="3762850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9010151F-1DF5-C584-A94C-BCA06C50056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43259" y="1584961"/>
            <a:ext cx="5106113" cy="281979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0CD30CE-CCF3-96CB-18ED-361A6B34654B}"/>
              </a:ext>
            </a:extLst>
          </p:cNvPr>
          <p:cNvSpPr txBox="1"/>
          <p:nvPr/>
        </p:nvSpPr>
        <p:spPr>
          <a:xfrm>
            <a:off x="1343259" y="4425601"/>
            <a:ext cx="5177292" cy="132802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ЖЭӨ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оңға ауытқуы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ru-RU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Соколова-Лайона</a:t>
            </a:r>
            <a:r>
              <a:rPr lang="ru-RU" dirty="0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индексі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з.R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V1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≥7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RV1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V5-6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≥10,5 мм;</a:t>
            </a:r>
          </a:p>
          <a:p>
            <a:pPr marL="0" indent="0" algn="l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xmlns="" id="{D65EC2AF-A92A-7A06-F08C-49231E4B3E8B}"/>
              </a:ext>
            </a:extLst>
          </p:cNvPr>
          <p:cNvSpPr/>
          <p:nvPr/>
        </p:nvSpPr>
        <p:spPr>
          <a:xfrm rot="5153202" flipV="1">
            <a:off x="3321773" y="3711071"/>
            <a:ext cx="280533" cy="21763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xmlns="" id="{C8E31DAF-960B-C5F8-209F-F1CFD2A066E0}"/>
              </a:ext>
            </a:extLst>
          </p:cNvPr>
          <p:cNvSpPr/>
          <p:nvPr/>
        </p:nvSpPr>
        <p:spPr>
          <a:xfrm rot="5153202" flipV="1">
            <a:off x="3179708" y="2067913"/>
            <a:ext cx="398320" cy="1814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3" name="Овал 32">
            <a:extLst>
              <a:ext uri="{FF2B5EF4-FFF2-40B4-BE49-F238E27FC236}">
                <a16:creationId xmlns:a16="http://schemas.microsoft.com/office/drawing/2014/main" xmlns="" id="{6E1D26F8-86C1-9EB7-64F2-5E806792F381}"/>
              </a:ext>
            </a:extLst>
          </p:cNvPr>
          <p:cNvSpPr/>
          <p:nvPr/>
        </p:nvSpPr>
        <p:spPr>
          <a:xfrm rot="5400000" flipV="1">
            <a:off x="6642163" y="3109293"/>
            <a:ext cx="540133" cy="20339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4" name="Овал 33">
            <a:extLst>
              <a:ext uri="{FF2B5EF4-FFF2-40B4-BE49-F238E27FC236}">
                <a16:creationId xmlns:a16="http://schemas.microsoft.com/office/drawing/2014/main" xmlns="" id="{3E7D4882-6DD5-2A42-F20B-3C3511501FE2}"/>
              </a:ext>
            </a:extLst>
          </p:cNvPr>
          <p:cNvSpPr/>
          <p:nvPr/>
        </p:nvSpPr>
        <p:spPr>
          <a:xfrm rot="5153202" flipV="1">
            <a:off x="8320495" y="4498217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5" name="Овал 34">
            <a:extLst>
              <a:ext uri="{FF2B5EF4-FFF2-40B4-BE49-F238E27FC236}">
                <a16:creationId xmlns:a16="http://schemas.microsoft.com/office/drawing/2014/main" xmlns="" id="{9CB9753F-D460-4663-D9AC-C2ABE2B17F7C}"/>
              </a:ext>
            </a:extLst>
          </p:cNvPr>
          <p:cNvSpPr/>
          <p:nvPr/>
        </p:nvSpPr>
        <p:spPr>
          <a:xfrm rot="5153202" flipV="1">
            <a:off x="5061568" y="3729269"/>
            <a:ext cx="377256" cy="21283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xmlns="" id="{BAE28F9A-0887-F41A-29FC-FEF59B5ABB64}"/>
              </a:ext>
            </a:extLst>
          </p:cNvPr>
          <p:cNvSpPr/>
          <p:nvPr/>
        </p:nvSpPr>
        <p:spPr>
          <a:xfrm rot="5153202" flipV="1">
            <a:off x="1485951" y="2127697"/>
            <a:ext cx="301109" cy="16034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7" name="Овал 36">
            <a:extLst>
              <a:ext uri="{FF2B5EF4-FFF2-40B4-BE49-F238E27FC236}">
                <a16:creationId xmlns:a16="http://schemas.microsoft.com/office/drawing/2014/main" xmlns="" id="{16A70967-9064-3158-7FFD-1FB116DF8BFC}"/>
              </a:ext>
            </a:extLst>
          </p:cNvPr>
          <p:cNvSpPr/>
          <p:nvPr/>
        </p:nvSpPr>
        <p:spPr>
          <a:xfrm rot="5153202" flipV="1">
            <a:off x="6730572" y="2151439"/>
            <a:ext cx="363319" cy="17603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8" name="Овал 37">
            <a:extLst>
              <a:ext uri="{FF2B5EF4-FFF2-40B4-BE49-F238E27FC236}">
                <a16:creationId xmlns:a16="http://schemas.microsoft.com/office/drawing/2014/main" xmlns="" id="{FF553BF7-6773-00A7-9C7F-7CB7350FF017}"/>
              </a:ext>
            </a:extLst>
          </p:cNvPr>
          <p:cNvSpPr/>
          <p:nvPr/>
        </p:nvSpPr>
        <p:spPr>
          <a:xfrm rot="5153202" flipV="1">
            <a:off x="6845760" y="4549222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E886D3B7-EB31-8D86-5B82-DE78CF590905}"/>
              </a:ext>
            </a:extLst>
          </p:cNvPr>
          <p:cNvSpPr/>
          <p:nvPr/>
        </p:nvSpPr>
        <p:spPr>
          <a:xfrm>
            <a:off x="5025537" y="6488668"/>
            <a:ext cx="6471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xmlns="" id="{78EFCA48-2DF1-8CB1-A7B2-F90489D17E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26156030"/>
              </p:ext>
            </p:extLst>
          </p:nvPr>
        </p:nvGraphicFramePr>
        <p:xfrm>
          <a:off x="196948" y="1933824"/>
          <a:ext cx="5613715" cy="23146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19" name="Группа 18">
            <a:extLst>
              <a:ext uri="{FF2B5EF4-FFF2-40B4-BE49-F238E27FC236}">
                <a16:creationId xmlns:a16="http://schemas.microsoft.com/office/drawing/2014/main" xmlns="" id="{7D3F34CD-9FF0-6940-99E5-76CEA81A10EC}"/>
              </a:ext>
            </a:extLst>
          </p:cNvPr>
          <p:cNvGrpSpPr/>
          <p:nvPr/>
        </p:nvGrpSpPr>
        <p:grpSpPr>
          <a:xfrm rot="195523">
            <a:off x="5050303" y="3444989"/>
            <a:ext cx="580721" cy="639145"/>
            <a:chOff x="3606189" y="1342397"/>
            <a:chExt cx="701899" cy="821089"/>
          </a:xfrm>
        </p:grpSpPr>
        <p:sp>
          <p:nvSpPr>
            <p:cNvPr id="21" name="Стрелка: вправо 20">
              <a:extLst>
                <a:ext uri="{FF2B5EF4-FFF2-40B4-BE49-F238E27FC236}">
                  <a16:creationId xmlns:a16="http://schemas.microsoft.com/office/drawing/2014/main" xmlns="" id="{1B7F5567-47B7-78CB-D6CF-EEFC8326018E}"/>
                </a:ext>
              </a:extLst>
            </p:cNvPr>
            <p:cNvSpPr/>
            <p:nvPr/>
          </p:nvSpPr>
          <p:spPr>
            <a:xfrm rot="21305523">
              <a:off x="3606189" y="1342397"/>
              <a:ext cx="701899" cy="821089"/>
            </a:xfrm>
            <a:prstGeom prst="rightArrow">
              <a:avLst>
                <a:gd name="adj1" fmla="val 60000"/>
                <a:gd name="adj2" fmla="val 50000"/>
              </a:avLst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22" name="Стрелка: вправо 4">
              <a:extLst>
                <a:ext uri="{FF2B5EF4-FFF2-40B4-BE49-F238E27FC236}">
                  <a16:creationId xmlns:a16="http://schemas.microsoft.com/office/drawing/2014/main" xmlns="" id="{1E294537-A656-D402-A5ED-2BFAA0858438}"/>
                </a:ext>
              </a:extLst>
            </p:cNvPr>
            <p:cNvSpPr txBox="1"/>
            <p:nvPr/>
          </p:nvSpPr>
          <p:spPr>
            <a:xfrm rot="21305523">
              <a:off x="3606575" y="1515623"/>
              <a:ext cx="491329" cy="49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ru-RU" sz="3500" kern="1200" dirty="0"/>
            </a:p>
          </p:txBody>
        </p:sp>
      </p:grpSp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xmlns="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xmlns="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xmlns="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 l="2705" t="22278" r="44148" b="5779"/>
          <a:stretch/>
        </p:blipFill>
        <p:spPr bwMode="auto">
          <a:xfrm>
            <a:off x="5765660" y="1457518"/>
            <a:ext cx="4566463" cy="4629978"/>
          </a:xfrm>
          <a:prstGeom prst="rect">
            <a:avLst/>
          </a:prstGeom>
          <a:noFill/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22B7831B-4A02-10DF-41D1-F72BA6051DAB}"/>
              </a:ext>
            </a:extLst>
          </p:cNvPr>
          <p:cNvGrpSpPr/>
          <p:nvPr/>
        </p:nvGrpSpPr>
        <p:grpSpPr>
          <a:xfrm>
            <a:off x="844061" y="2438074"/>
            <a:ext cx="3739035" cy="2415279"/>
            <a:chOff x="0" y="1194933"/>
            <a:chExt cx="6382884" cy="1813037"/>
          </a:xfrm>
          <a:scene3d>
            <a:camera prst="orthographicFront"/>
            <a:lightRig rig="flat" dir="t"/>
          </a:scene3d>
        </p:grpSpPr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xmlns="" id="{CF41E575-A4FE-AEBA-7B5C-5454CDD7F0B4}"/>
                </a:ext>
              </a:extLst>
            </p:cNvPr>
            <p:cNvSpPr/>
            <p:nvPr/>
          </p:nvSpPr>
          <p:spPr>
            <a:xfrm>
              <a:off x="0" y="1194933"/>
              <a:ext cx="6267880" cy="1813037"/>
            </a:xfrm>
            <a:prstGeom prst="roundRect">
              <a:avLst>
                <a:gd name="adj" fmla="val 10000"/>
              </a:avLst>
            </a:prstGeom>
            <a:sp3d prstMaterial="dkEdge">
              <a:bevelT w="8200" h="38100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11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C8C763BE-ECED-2544-9311-6603CB8ACA32}"/>
                </a:ext>
              </a:extLst>
            </p:cNvPr>
            <p:cNvSpPr txBox="1"/>
            <p:nvPr/>
          </p:nvSpPr>
          <p:spPr>
            <a:xfrm>
              <a:off x="221207" y="1248035"/>
              <a:ext cx="6161677" cy="1706833"/>
            </a:xfrm>
            <a:prstGeom prst="rect">
              <a:avLst/>
            </a:pr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spcFirstLastPara="0" vert="horz" wrap="square" lIns="91440" tIns="91440" rIns="91440" bIns="91440" numCol="1" spcCol="1270" anchor="ctr" anchorCtr="0">
              <a:noAutofit/>
            </a:bodyPr>
            <a:lstStyle/>
            <a:p>
              <a:pPr marL="0" lvl="0" indent="0" algn="ctr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Егер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 шунт </a:t>
              </a: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көлемі үлкен болса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, </a:t>
              </a: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ол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өз кезегінде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оң қарыншаның систолалық жүктемесін арттырып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,   </a:t>
              </a: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оң қарыншаның гипертрофиясына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400" kern="1200" dirty="0" err="1" smtClean="0">
                  <a:latin typeface="Times New Roman" pitchFamily="18" charset="0"/>
                  <a:cs typeface="Times New Roman" pitchFamily="18" charset="0"/>
                </a:rPr>
                <a:t>әкеледі</a:t>
              </a:r>
              <a:r>
                <a:rPr lang="ru-RU" sz="2400" kern="12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sz="24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DC39648-494A-C494-C7F1-E82A2B25EA50}"/>
              </a:ext>
            </a:extLst>
          </p:cNvPr>
          <p:cNvSpPr txBox="1"/>
          <p:nvPr/>
        </p:nvSpPr>
        <p:spPr>
          <a:xfrm>
            <a:off x="6498775" y="417818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C7D15144-0414-6193-81D7-31AF9005D04A}"/>
              </a:ext>
            </a:extLst>
          </p:cNvPr>
          <p:cNvCxnSpPr>
            <a:cxnSpLocks/>
          </p:cNvCxnSpPr>
          <p:nvPr/>
        </p:nvCxnSpPr>
        <p:spPr>
          <a:xfrm>
            <a:off x="6822831" y="3784209"/>
            <a:ext cx="550826" cy="422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715A965-7B97-DB35-F451-121A933CFF6B}"/>
              </a:ext>
            </a:extLst>
          </p:cNvPr>
          <p:cNvSpPr/>
          <p:nvPr/>
        </p:nvSpPr>
        <p:spPr>
          <a:xfrm>
            <a:off x="4650398" y="6457890"/>
            <a:ext cx="684627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  <p:sp>
        <p:nvSpPr>
          <p:cNvPr id="15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6F069FAD-BB9F-6A35-A36C-70BC352A1E71}"/>
              </a:ext>
            </a:extLst>
          </p:cNvPr>
          <p:cNvSpPr/>
          <p:nvPr/>
        </p:nvSpPr>
        <p:spPr>
          <a:xfrm>
            <a:off x="3376246" y="323147"/>
            <a:ext cx="5329098" cy="594700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Рентген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картинасы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89987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о стрелкой вниз 1">
            <a:extLst>
              <a:ext uri="{FF2B5EF4-FFF2-40B4-BE49-F238E27FC236}">
                <a16:creationId xmlns:a16="http://schemas.microsoft.com/office/drawing/2014/main" xmlns="" id="{69561087-F411-6093-E110-40D478A226BB}"/>
              </a:ext>
            </a:extLst>
          </p:cNvPr>
          <p:cNvSpPr/>
          <p:nvPr/>
        </p:nvSpPr>
        <p:spPr>
          <a:xfrm>
            <a:off x="1840611" y="1197409"/>
            <a:ext cx="8354291" cy="963065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Ұзақ уақыттық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низ 1">
            <a:extLst>
              <a:ext uri="{FF2B5EF4-FFF2-40B4-BE49-F238E27FC236}">
                <a16:creationId xmlns:a16="http://schemas.microsoft.com/office/drawing/2014/main" xmlns="" id="{613B06B4-AD50-5CD0-E747-E0D206BE87F8}"/>
              </a:ext>
            </a:extLst>
          </p:cNvPr>
          <p:cNvSpPr/>
          <p:nvPr/>
        </p:nvSpPr>
        <p:spPr>
          <a:xfrm>
            <a:off x="1894538" y="2384868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артериоларының редукциясы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со стрелкой вниз 1">
            <a:extLst>
              <a:ext uri="{FF2B5EF4-FFF2-40B4-BE49-F238E27FC236}">
                <a16:creationId xmlns:a16="http://schemas.microsoft.com/office/drawing/2014/main" xmlns="" id="{B8958307-1AB7-5246-6769-41E7DE9355C8}"/>
              </a:ext>
            </a:extLst>
          </p:cNvPr>
          <p:cNvSpPr/>
          <p:nvPr/>
        </p:nvSpPr>
        <p:spPr>
          <a:xfrm>
            <a:off x="1878126" y="3493871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Өкпелік тамырлық қарсыластықтың артуы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xmlns="" id="{DCA5EA46-06E1-B59D-37E9-628F66FF2BD5}"/>
              </a:ext>
            </a:extLst>
          </p:cNvPr>
          <p:cNvSpPr/>
          <p:nvPr/>
        </p:nvSpPr>
        <p:spPr>
          <a:xfrm>
            <a:off x="1849990" y="4703693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қарынщада қысым жоғарылауы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Выноска со стрелкой вниз 1">
            <a:extLst>
              <a:ext uri="{FF2B5EF4-FFF2-40B4-BE49-F238E27FC236}">
                <a16:creationId xmlns:a16="http://schemas.microsoft.com/office/drawing/2014/main" xmlns="" id="{0E2CE2E0-CC23-8F77-11B0-433132DF8511}"/>
              </a:ext>
            </a:extLst>
          </p:cNvPr>
          <p:cNvSpPr/>
          <p:nvPr/>
        </p:nvSpPr>
        <p:spPr>
          <a:xfrm>
            <a:off x="1835923" y="5798629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Шунттың оңнан солға қарай өзгеруі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F68EEEB0-9F66-F122-3E3E-0F49D142D32B}"/>
              </a:ext>
            </a:extLst>
          </p:cNvPr>
          <p:cNvSpPr/>
          <p:nvPr/>
        </p:nvSpPr>
        <p:spPr>
          <a:xfrm>
            <a:off x="1937288" y="0"/>
            <a:ext cx="8183105" cy="867905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Өкпелік гипертензиялық склеротикалық фазасы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94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Выноска со стрелкой вниз 1">
            <a:extLst>
              <a:ext uri="{FF2B5EF4-FFF2-40B4-BE49-F238E27FC236}">
                <a16:creationId xmlns:a16="http://schemas.microsoft.com/office/drawing/2014/main" xmlns="" id="{69561087-F411-6093-E110-40D478A226BB}"/>
              </a:ext>
            </a:extLst>
          </p:cNvPr>
          <p:cNvSpPr/>
          <p:nvPr/>
        </p:nvSpPr>
        <p:spPr>
          <a:xfrm>
            <a:off x="1840611" y="1149256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 қанайналым шеңберіне венозды қанның түсуі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низ 1">
            <a:extLst>
              <a:ext uri="{FF2B5EF4-FFF2-40B4-BE49-F238E27FC236}">
                <a16:creationId xmlns:a16="http://schemas.microsoft.com/office/drawing/2014/main" xmlns="" id="{613B06B4-AD50-5CD0-E747-E0D206BE87F8}"/>
              </a:ext>
            </a:extLst>
          </p:cNvPr>
          <p:cNvSpPr/>
          <p:nvPr/>
        </p:nvSpPr>
        <p:spPr>
          <a:xfrm>
            <a:off x="1894538" y="2384868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Артериальды гипоксемия,цианоз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Выноска со стрелкой вниз 1">
            <a:extLst>
              <a:ext uri="{FF2B5EF4-FFF2-40B4-BE49-F238E27FC236}">
                <a16:creationId xmlns:a16="http://schemas.microsoft.com/office/drawing/2014/main" xmlns="" id="{B8958307-1AB7-5246-6769-41E7DE9355C8}"/>
              </a:ext>
            </a:extLst>
          </p:cNvPr>
          <p:cNvSpPr/>
          <p:nvPr/>
        </p:nvSpPr>
        <p:spPr>
          <a:xfrm>
            <a:off x="1878126" y="3493871"/>
            <a:ext cx="8354291" cy="105937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қарыншаның көлемді жүктемесі көбеюі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xmlns="" id="{DCA5EA46-06E1-B59D-37E9-628F66FF2BD5}"/>
              </a:ext>
            </a:extLst>
          </p:cNvPr>
          <p:cNvSpPr/>
          <p:nvPr/>
        </p:nvSpPr>
        <p:spPr>
          <a:xfrm>
            <a:off x="1927274" y="4703693"/>
            <a:ext cx="8277007" cy="106406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қарыншаның гипертрофиясы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қарыншалық жеткіліксіздік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854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22FF6BA-9407-2D75-A3B5-C2013BB44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Выноска со стрелкой вниз 1">
            <a:extLst>
              <a:ext uri="{FF2B5EF4-FFF2-40B4-BE49-F238E27FC236}">
                <a16:creationId xmlns:a16="http://schemas.microsoft.com/office/drawing/2014/main" xmlns="" id="{DCA5EA46-06E1-B59D-37E9-628F66FF2BD5}"/>
              </a:ext>
            </a:extLst>
          </p:cNvPr>
          <p:cNvSpPr/>
          <p:nvPr/>
        </p:nvSpPr>
        <p:spPr>
          <a:xfrm>
            <a:off x="1434904" y="849147"/>
            <a:ext cx="9355015" cy="951518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 гипертрофиясы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7092AFF5-262E-766E-D1D6-CFD7FB18BEF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97913" y="2031537"/>
            <a:ext cx="2764123" cy="363340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708A9B8A-C3E3-829B-5DEE-96478BC2A05E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72495" y="2058740"/>
            <a:ext cx="5106113" cy="2819794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xmlns="" id="{EF12A6C8-23B3-70CB-CE56-87D3A8851443}"/>
              </a:ext>
            </a:extLst>
          </p:cNvPr>
          <p:cNvSpPr/>
          <p:nvPr/>
        </p:nvSpPr>
        <p:spPr>
          <a:xfrm rot="5153202" flipV="1">
            <a:off x="2023106" y="2639010"/>
            <a:ext cx="366836" cy="219460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xmlns="" id="{95015BEB-DC8B-96AB-AA8D-02465D29A624}"/>
              </a:ext>
            </a:extLst>
          </p:cNvPr>
          <p:cNvSpPr/>
          <p:nvPr/>
        </p:nvSpPr>
        <p:spPr>
          <a:xfrm rot="5153202" flipV="1">
            <a:off x="1927722" y="3598029"/>
            <a:ext cx="526622" cy="16245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xmlns="" id="{CE5F86FD-90C5-1E8B-3B5D-12857B52A60A}"/>
              </a:ext>
            </a:extLst>
          </p:cNvPr>
          <p:cNvSpPr/>
          <p:nvPr/>
        </p:nvSpPr>
        <p:spPr>
          <a:xfrm rot="5153202" flipV="1">
            <a:off x="7126268" y="2560013"/>
            <a:ext cx="336658" cy="22166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xmlns="" id="{06414289-4F42-4CCE-033F-CE9FEF326AA3}"/>
              </a:ext>
            </a:extLst>
          </p:cNvPr>
          <p:cNvSpPr/>
          <p:nvPr/>
        </p:nvSpPr>
        <p:spPr>
          <a:xfrm rot="5153202" flipV="1">
            <a:off x="7268374" y="4202095"/>
            <a:ext cx="297690" cy="16811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xmlns="" id="{CA130563-8A99-2B51-85A2-8FD2D9C7870A}"/>
              </a:ext>
            </a:extLst>
          </p:cNvPr>
          <p:cNvSpPr/>
          <p:nvPr/>
        </p:nvSpPr>
        <p:spPr>
          <a:xfrm rot="5153202" flipV="1">
            <a:off x="3525125" y="4891433"/>
            <a:ext cx="350203" cy="19678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5" name="Овал 24">
            <a:extLst>
              <a:ext uri="{FF2B5EF4-FFF2-40B4-BE49-F238E27FC236}">
                <a16:creationId xmlns:a16="http://schemas.microsoft.com/office/drawing/2014/main" xmlns="" id="{BBD392B7-B66F-4756-04BB-CA9A1876A057}"/>
              </a:ext>
            </a:extLst>
          </p:cNvPr>
          <p:cNvSpPr/>
          <p:nvPr/>
        </p:nvSpPr>
        <p:spPr>
          <a:xfrm rot="5153202" flipV="1">
            <a:off x="2076130" y="5019231"/>
            <a:ext cx="455548" cy="18634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xmlns="" id="{45CD6EB2-4467-40A3-57F2-C002551E2648}"/>
              </a:ext>
            </a:extLst>
          </p:cNvPr>
          <p:cNvSpPr/>
          <p:nvPr/>
        </p:nvSpPr>
        <p:spPr>
          <a:xfrm rot="5153202" flipV="1">
            <a:off x="5490273" y="2612016"/>
            <a:ext cx="276527" cy="180583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xmlns="" id="{7FE9B849-9FE7-741B-7C66-3C2F5CB7A0CD}"/>
              </a:ext>
            </a:extLst>
          </p:cNvPr>
          <p:cNvSpPr/>
          <p:nvPr/>
        </p:nvSpPr>
        <p:spPr>
          <a:xfrm rot="5153202" flipV="1">
            <a:off x="9024283" y="4225122"/>
            <a:ext cx="363319" cy="18901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3" name="Прямоугольник с двумя вырезанными противолежащими углами 4">
            <a:extLst>
              <a:ext uri="{FF2B5EF4-FFF2-40B4-BE49-F238E27FC236}">
                <a16:creationId xmlns:a16="http://schemas.microsoft.com/office/drawing/2014/main" xmlns="" id="{A7F95CD3-8369-8FE7-2073-56B231B335D6}"/>
              </a:ext>
            </a:extLst>
          </p:cNvPr>
          <p:cNvSpPr/>
          <p:nvPr/>
        </p:nvSpPr>
        <p:spPr>
          <a:xfrm>
            <a:off x="1937288" y="44971"/>
            <a:ext cx="8183105" cy="731520"/>
          </a:xfrm>
          <a:prstGeom prst="snip2Diag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ЭКГ-картина</a:t>
            </a:r>
            <a:r>
              <a:rPr lang="ru-RU" sz="2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: </a:t>
            </a:r>
            <a:r>
              <a:rPr lang="ru-RU" sz="2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Өкпелік гипертензиялық склеротикалық фазасы</a:t>
            </a:r>
            <a:endParaRPr lang="ru-RU" sz="2400" b="1" dirty="0">
              <a:solidFill>
                <a:schemeClr val="tx1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4FB29620-7002-6D6F-5D22-BF7D43EFDAE9}"/>
              </a:ext>
            </a:extLst>
          </p:cNvPr>
          <p:cNvSpPr/>
          <p:nvPr/>
        </p:nvSpPr>
        <p:spPr>
          <a:xfrm>
            <a:off x="5025537" y="6488668"/>
            <a:ext cx="64711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9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Рисунок: </a:t>
            </a:r>
            <a:r>
              <a:rPr lang="ru-RU" alt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algn="r"/>
            <a:endParaRPr lang="ru-RU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20D18A3D-787C-2DBB-6D46-2EF7BFADEAC6}"/>
              </a:ext>
            </a:extLst>
          </p:cNvPr>
          <p:cNvSpPr txBox="1"/>
          <p:nvPr/>
        </p:nvSpPr>
        <p:spPr>
          <a:xfrm>
            <a:off x="5272495" y="4879664"/>
            <a:ext cx="5106113" cy="1021556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indent="0" algn="l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Үлкен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aVF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V1-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V2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algn="l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V1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≥7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мм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RV1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SV5-6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≥10,5 мм;</a:t>
            </a:r>
          </a:p>
          <a:p>
            <a:pPr marL="0" indent="0" algn="l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Тереңдігі</a:t>
            </a:r>
            <a:r>
              <a:rPr lang="ru-RU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үлкен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SІ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aVL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V5–V6.</a:t>
            </a:r>
          </a:p>
        </p:txBody>
      </p:sp>
    </p:spTree>
    <p:extLst>
      <p:ext uri="{BB962C8B-B14F-4D97-AF65-F5344CB8AC3E}">
        <p14:creationId xmlns:p14="http://schemas.microsoft.com/office/powerpoint/2010/main" xmlns="" val="332744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Содержимое 2">
            <a:extLst>
              <a:ext uri="{FF2B5EF4-FFF2-40B4-BE49-F238E27FC236}">
                <a16:creationId xmlns:a16="http://schemas.microsoft.com/office/drawing/2014/main" xmlns="" id="{D3A359EF-D9CB-6D3D-6BB9-E0D49CE2952D}"/>
              </a:ext>
            </a:extLst>
          </p:cNvPr>
          <p:cNvSpPr txBox="1">
            <a:spLocks/>
          </p:cNvSpPr>
          <p:nvPr/>
        </p:nvSpPr>
        <p:spPr>
          <a:xfrm>
            <a:off x="3303562" y="5378547"/>
            <a:ext cx="7908389" cy="1261404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Содержимое 2">
            <a:extLst>
              <a:ext uri="{FF2B5EF4-FFF2-40B4-BE49-F238E27FC236}">
                <a16:creationId xmlns:a16="http://schemas.microsoft.com/office/drawing/2014/main" xmlns="" id="{A57921AA-46D4-CDEB-2FD2-3E15BADFB330}"/>
              </a:ext>
            </a:extLst>
          </p:cNvPr>
          <p:cNvSpPr txBox="1">
            <a:spLocks/>
          </p:cNvSpPr>
          <p:nvPr/>
        </p:nvSpPr>
        <p:spPr>
          <a:xfrm>
            <a:off x="3345766" y="5448886"/>
            <a:ext cx="4419600" cy="173736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Arial" panose="020B0604020202020204" pitchFamily="34" charset="0"/>
              <a:buNone/>
            </a:pPr>
            <a:endParaRPr lang="ru-RU" sz="2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Лучевая диагностика заболеваний сердца и сосудов - презентация онлайн">
            <a:extLst>
              <a:ext uri="{FF2B5EF4-FFF2-40B4-BE49-F238E27FC236}">
                <a16:creationId xmlns:a16="http://schemas.microsoft.com/office/drawing/2014/main" xmlns="" id="{4ACA5420-03E0-E7EA-E105-5191353ED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2705" t="22278" r="44148" b="5779"/>
          <a:stretch/>
        </p:blipFill>
        <p:spPr bwMode="auto">
          <a:xfrm>
            <a:off x="3599236" y="1963955"/>
            <a:ext cx="4566463" cy="4629978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DC39648-494A-C494-C7F1-E82A2B25EA50}"/>
              </a:ext>
            </a:extLst>
          </p:cNvPr>
          <p:cNvSpPr txBox="1"/>
          <p:nvPr/>
        </p:nvSpPr>
        <p:spPr>
          <a:xfrm>
            <a:off x="4332350" y="455801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cxnSp>
        <p:nvCxnSpPr>
          <p:cNvPr id="13" name="Прямая со стрелкой 12">
            <a:extLst>
              <a:ext uri="{FF2B5EF4-FFF2-40B4-BE49-F238E27FC236}">
                <a16:creationId xmlns:a16="http://schemas.microsoft.com/office/drawing/2014/main" xmlns="" id="{C7D15144-0414-6193-81D7-31AF9005D04A}"/>
              </a:ext>
            </a:extLst>
          </p:cNvPr>
          <p:cNvCxnSpPr>
            <a:cxnSpLocks/>
          </p:cNvCxnSpPr>
          <p:nvPr/>
        </p:nvCxnSpPr>
        <p:spPr>
          <a:xfrm>
            <a:off x="4656406" y="4178104"/>
            <a:ext cx="550826" cy="4227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Выноска со стрелкой вниз 1">
            <a:extLst>
              <a:ext uri="{FF2B5EF4-FFF2-40B4-BE49-F238E27FC236}">
                <a16:creationId xmlns:a16="http://schemas.microsoft.com/office/drawing/2014/main" xmlns="" id="{7A79C344-865A-3245-A042-02C9F164312A}"/>
              </a:ext>
            </a:extLst>
          </p:cNvPr>
          <p:cNvSpPr/>
          <p:nvPr/>
        </p:nvSpPr>
        <p:spPr>
          <a:xfrm>
            <a:off x="3418450" y="539657"/>
            <a:ext cx="5041438" cy="1120331"/>
          </a:xfrm>
          <a:prstGeom prst="downArrowCallout">
            <a:avLst>
              <a:gd name="adj1" fmla="val 25000"/>
              <a:gd name="adj2" fmla="val 25000"/>
              <a:gd name="adj3" fmla="val 25000"/>
              <a:gd name="adj4" fmla="val 7161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қарыншаның гипертрофиясы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2A26985-83F7-E4C6-3C8E-30987FDC414B}"/>
              </a:ext>
            </a:extLst>
          </p:cNvPr>
          <p:cNvSpPr/>
          <p:nvPr/>
        </p:nvSpPr>
        <p:spPr>
          <a:xfrm>
            <a:off x="7773426" y="6457890"/>
            <a:ext cx="372324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altLang="ru-RU" sz="10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https://radiomed.ru/cases/i-ogk-i-obp-i-chto-eto</a:t>
            </a:r>
            <a:r>
              <a:rPr lang="ru-RU" alt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endParaRPr lang="ru-RU" sz="1000" i="1" dirty="0"/>
          </a:p>
        </p:txBody>
      </p:sp>
    </p:spTree>
    <p:extLst>
      <p:ext uri="{BB962C8B-B14F-4D97-AF65-F5344CB8AC3E}">
        <p14:creationId xmlns:p14="http://schemas.microsoft.com/office/powerpoint/2010/main" xmlns="" val="3147238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5115" y="1162117"/>
            <a:ext cx="4568910" cy="896297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 аймағын қарау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 төмпешігі</a:t>
            </a:r>
            <a:endParaRPr lang="ru-RU" sz="24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None/>
            </a:pP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Физикальды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 descr="http://present5.com/presentation/229969753_353135442/image-19.jpg">
            <a:extLst>
              <a:ext uri="{FF2B5EF4-FFF2-40B4-BE49-F238E27FC236}">
                <a16:creationId xmlns:a16="http://schemas.microsoft.com/office/drawing/2014/main" xmlns="" id="{B4A0D64B-7373-385E-D968-05555C086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6405" t="17561" r="6660" b="6829"/>
          <a:stretch/>
        </p:blipFill>
        <p:spPr bwMode="auto">
          <a:xfrm>
            <a:off x="998904" y="2255362"/>
            <a:ext cx="5193995" cy="3132564"/>
          </a:xfrm>
          <a:prstGeom prst="rect">
            <a:avLst/>
          </a:prstGeom>
          <a:noFill/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6EE77089-AB5B-3646-6656-4B1959F91984}"/>
              </a:ext>
            </a:extLst>
          </p:cNvPr>
          <p:cNvSpPr txBox="1"/>
          <p:nvPr/>
        </p:nvSpPr>
        <p:spPr>
          <a:xfrm>
            <a:off x="6456129" y="1139002"/>
            <a:ext cx="4866674" cy="3371136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612266" indent="-612266" algn="ctr">
              <a:buNone/>
            </a:pP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Пальпация: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Систолалық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«мысық пырылы</a:t>
            </a:r>
            <a:r>
              <a:rPr lang="ru-RU" sz="2400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төстің 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 қырында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Перкуссия: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Жүрек шекарасы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солға және оңға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ұлғайған,жүрек көлденеңі кеңейген.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5AB68264-91F4-3688-6624-78D703163AD4}"/>
              </a:ext>
            </a:extLst>
          </p:cNvPr>
          <p:cNvSpPr/>
          <p:nvPr/>
        </p:nvSpPr>
        <p:spPr>
          <a:xfrm>
            <a:off x="5152146" y="6289934"/>
            <a:ext cx="634452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http://www.myshared.ru/slide/1453095/</a:t>
            </a:r>
            <a:r>
              <a:rPr lang="ru-RU" sz="1000" i="1" dirty="0"/>
              <a:t> </a:t>
            </a:r>
          </a:p>
          <a:p>
            <a:pPr algn="r"/>
            <a:r>
              <a:rPr lang="en-US" sz="1000" i="1" dirty="0">
                <a:hlinkClick r:id="rId4"/>
              </a:rPr>
              <a:t>https://www.plaintest.com/respiratory/palpation/tremor</a:t>
            </a:r>
            <a:r>
              <a:rPr lang="ru-RU" sz="1000" i="1" dirty="0"/>
              <a:t> 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9818" y="945141"/>
            <a:ext cx="9273309" cy="5216508"/>
          </a:xfrm>
          <a:prstGeom prst="round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Аускультативно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612266" indent="-612266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Орташа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жоғары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интенсивті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голосистолалық  немесе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ерте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систолалық шу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(төстің сол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 қырында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ІІІ-І</a:t>
            </a:r>
            <a:r>
              <a:rPr lang="en-US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 </a:t>
            </a: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 тұсында)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қарыншада төмен қысым болғанда: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«үрлемелі»  пансистолалық шу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+mj-lt"/>
              <a:buAutoNum type="arabicPeriod"/>
            </a:pP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 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 арасында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қысым теңескен кезде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интенсивтілігі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төмендейді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+mj-lt"/>
              <a:buAutoNum type="arabicPeriod"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артериясы үстінде </a:t>
            </a:r>
            <a:r>
              <a:rPr lang="ru-RU" b="1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ІІ тон </a:t>
            </a:r>
            <a:r>
              <a:rPr lang="ru-RU" b="1" i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акценті</a:t>
            </a: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+mj-lt"/>
              <a:buAutoNum type="arabicPeriod"/>
            </a:pPr>
            <a:r>
              <a:rPr lang="kk-KZ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 көлемді дефекттерде шу интенсивтілігі жоғары,систоланың басында ғана болады.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F467555A-7CB7-E4EA-DF2F-8A311942D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Физикальды</a:t>
            </a:r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ventricular_septal_defect_murmur_ru">
            <a:hlinkClick r:id="" action="ppaction://media"/>
            <a:extLst>
              <a:ext uri="{FF2B5EF4-FFF2-40B4-BE49-F238E27FC236}">
                <a16:creationId xmlns:a16="http://schemas.microsoft.com/office/drawing/2014/main" xmlns="" id="{67A11194-E688-B228-F351-92D594AC26F6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0599252" y="1553387"/>
            <a:ext cx="609600" cy="609600"/>
          </a:xfrm>
          <a:prstGeom prst="rect">
            <a:avLst/>
          </a:prstGeom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xmlns="" id="{A0880645-A082-2E5D-00D1-3ED63EF153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27347">
            <a:off x="9541212" y="1775392"/>
            <a:ext cx="2681207" cy="268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CB64D552-8680-B4CC-FC21-BA4DDF9C7A82}"/>
              </a:ext>
            </a:extLst>
          </p:cNvPr>
          <p:cNvSpPr/>
          <p:nvPr/>
        </p:nvSpPr>
        <p:spPr>
          <a:xfrm>
            <a:off x="3013490" y="6458746"/>
            <a:ext cx="848318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Аудио: </a:t>
            </a:r>
            <a:r>
              <a:rPr lang="en-US" sz="1000" i="1" dirty="0">
                <a:hlinkClick r:id="rId6"/>
              </a:rPr>
              <a:t>https://www.msdmanuals.com/ru-ru/professional/multimedia/audio/ventricular_septal_defect_murmur_ru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82648615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9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>
            <a:extLst>
              <a:ext uri="{FF2B5EF4-FFF2-40B4-BE49-F238E27FC236}">
                <a16:creationId xmlns:a16="http://schemas.microsoft.com/office/drawing/2014/main" xmlns="" id="{6B7D4146-2DD9-1525-A3B3-061E7319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658" y="139485"/>
            <a:ext cx="10594145" cy="577410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ЭХОКАРДИОГРАФИЯ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5FA75B0E-6FEC-DD92-85DD-530E2CE99917}"/>
              </a:ext>
            </a:extLst>
          </p:cNvPr>
          <p:cNvSpPr txBox="1"/>
          <p:nvPr/>
        </p:nvSpPr>
        <p:spPr>
          <a:xfrm>
            <a:off x="6386732" y="801938"/>
            <a:ext cx="4881490" cy="4555093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бағыттары:</a:t>
            </a:r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Wingdings" panose="05000000000000000000" pitchFamily="2" charset="2"/>
              <a:buChar char="q"/>
            </a:pP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Wingdings" panose="05000000000000000000" pitchFamily="2" charset="2"/>
              <a:buChar char="q"/>
            </a:pP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локализациясы,саны,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көлемін сипаттау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Wingdings" panose="05000000000000000000" pitchFamily="2" charset="2"/>
              <a:buChar char="q"/>
            </a:pP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Допплер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зерттеуін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жүргізу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Wingdings" panose="05000000000000000000" pitchFamily="2" charset="2"/>
              <a:buChar char="q"/>
            </a:pP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 камералараның дилатациясын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гипертрофиясын</a:t>
            </a:r>
            <a:r>
              <a:rPr lang="ru-RU" sz="22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анықтау;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Wingdings" panose="05000000000000000000" pitchFamily="2" charset="2"/>
              <a:buChar char="q"/>
            </a:pPr>
            <a:r>
              <a:rPr lang="ru-RU" sz="22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Өкпелік артерияның қысымын анықтау;</a:t>
            </a:r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/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12266" indent="-612266">
              <a:buFont typeface="Wingdings" panose="05000000000000000000" pitchFamily="2" charset="2"/>
              <a:buChar char="q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xmlns="" id="{5441F675-B8FC-3051-3524-93DD5375D7BE}"/>
              </a:ext>
            </a:extLst>
          </p:cNvPr>
          <p:cNvCxnSpPr>
            <a:cxnSpLocks/>
          </p:cNvCxnSpPr>
          <p:nvPr/>
        </p:nvCxnSpPr>
        <p:spPr>
          <a:xfrm flipH="1">
            <a:off x="4401518" y="3812583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xmlns="" id="{8C946064-11ED-24E9-0FD5-F569C60B72B4}"/>
              </a:ext>
            </a:extLst>
          </p:cNvPr>
          <p:cNvCxnSpPr>
            <a:cxnSpLocks/>
          </p:cNvCxnSpPr>
          <p:nvPr/>
        </p:nvCxnSpPr>
        <p:spPr>
          <a:xfrm flipH="1">
            <a:off x="3469037" y="2182678"/>
            <a:ext cx="549519" cy="5579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xmlns="" id="{4BCE18B1-AE40-4976-86B2-745CAF406F28}"/>
              </a:ext>
            </a:extLst>
          </p:cNvPr>
          <p:cNvCxnSpPr/>
          <p:nvPr/>
        </p:nvCxnSpPr>
        <p:spPr>
          <a:xfrm>
            <a:off x="1456841" y="2665709"/>
            <a:ext cx="464949" cy="24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xmlns="" id="{99A8A00A-49EF-8882-BF6D-62C7AD5E490B}"/>
              </a:ext>
            </a:extLst>
          </p:cNvPr>
          <p:cNvCxnSpPr/>
          <p:nvPr/>
        </p:nvCxnSpPr>
        <p:spPr>
          <a:xfrm>
            <a:off x="1810719" y="2353160"/>
            <a:ext cx="464949" cy="2479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xmlns="" id="{06736BC5-AF5B-9AB4-C5B8-A12E2EDC55BD}"/>
              </a:ext>
            </a:extLst>
          </p:cNvPr>
          <p:cNvCxnSpPr>
            <a:cxnSpLocks/>
          </p:cNvCxnSpPr>
          <p:nvPr/>
        </p:nvCxnSpPr>
        <p:spPr>
          <a:xfrm flipV="1">
            <a:off x="1580827" y="3995980"/>
            <a:ext cx="601851" cy="2040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Picture 2" descr="C:\Documents and Settings\Sneekonigin\Desktop\Ventricular_Septal_Defect.jpg">
            <a:extLst>
              <a:ext uri="{FF2B5EF4-FFF2-40B4-BE49-F238E27FC236}">
                <a16:creationId xmlns:a16="http://schemas.microsoft.com/office/drawing/2014/main" xmlns="" id="{99CB1CDD-A646-9B7F-5C13-26ECDFC4281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0340"/>
          <a:stretch>
            <a:fillRect/>
          </a:stretch>
        </p:blipFill>
        <p:spPr bwMode="auto">
          <a:xfrm>
            <a:off x="778201" y="1131694"/>
            <a:ext cx="5183761" cy="3817367"/>
          </a:xfrm>
          <a:prstGeom prst="rect">
            <a:avLst/>
          </a:prstGeom>
          <a:noFill/>
        </p:spPr>
      </p:pic>
      <p:sp>
        <p:nvSpPr>
          <p:cNvPr id="3" name="Овал 2">
            <a:extLst>
              <a:ext uri="{FF2B5EF4-FFF2-40B4-BE49-F238E27FC236}">
                <a16:creationId xmlns:a16="http://schemas.microsoft.com/office/drawing/2014/main" xmlns="" id="{2E865A60-6FF7-CFB1-992C-D94D73D5DC1C}"/>
              </a:ext>
            </a:extLst>
          </p:cNvPr>
          <p:cNvSpPr/>
          <p:nvPr/>
        </p:nvSpPr>
        <p:spPr>
          <a:xfrm>
            <a:off x="2534092" y="2295656"/>
            <a:ext cx="1549831" cy="867905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4" name="Текст 4">
            <a:extLst>
              <a:ext uri="{FF2B5EF4-FFF2-40B4-BE49-F238E27FC236}">
                <a16:creationId xmlns:a16="http://schemas.microsoft.com/office/drawing/2014/main" xmlns="" id="{7AF9E415-C924-A28E-C088-DC06B853DFFF}"/>
              </a:ext>
            </a:extLst>
          </p:cNvPr>
          <p:cNvSpPr txBox="1">
            <a:spLocks/>
          </p:cNvSpPr>
          <p:nvPr/>
        </p:nvSpPr>
        <p:spPr>
          <a:xfrm>
            <a:off x="270385" y="5144216"/>
            <a:ext cx="5842862" cy="933503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4-камералы </a:t>
            </a:r>
            <a:r>
              <a:rPr lang="ru-RU" sz="20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апикальды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позиция</a:t>
            </a: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k-KZ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Түстік</a:t>
            </a:r>
            <a:r>
              <a:rPr kumimoji="0" lang="kk-KZ" sz="20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допплер</a:t>
            </a: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5705EA35-6C26-47FE-2AE8-5A1075563F74}"/>
              </a:ext>
            </a:extLst>
          </p:cNvPr>
          <p:cNvSpPr txBox="1"/>
          <p:nvPr/>
        </p:nvSpPr>
        <p:spPr>
          <a:xfrm>
            <a:off x="3303064" y="433058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F2F5FA4-A426-64D8-FCC0-3AE9EEBE79B8}"/>
              </a:ext>
            </a:extLst>
          </p:cNvPr>
          <p:cNvSpPr txBox="1"/>
          <p:nvPr/>
        </p:nvSpPr>
        <p:spPr>
          <a:xfrm>
            <a:off x="3415605" y="293788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38DDA7C-996B-9A9B-48DA-0397D1C8C938}"/>
              </a:ext>
            </a:extLst>
          </p:cNvPr>
          <p:cNvSpPr txBox="1"/>
          <p:nvPr/>
        </p:nvSpPr>
        <p:spPr>
          <a:xfrm>
            <a:off x="1584461" y="320282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ED8D10C5-D531-0688-059B-88407CFF5F59}"/>
              </a:ext>
            </a:extLst>
          </p:cNvPr>
          <p:cNvSpPr txBox="1"/>
          <p:nvPr/>
        </p:nvSpPr>
        <p:spPr>
          <a:xfrm>
            <a:off x="2004147" y="433996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5EF3D153-7B14-67E4-19E7-5E4691B422A4}"/>
              </a:ext>
            </a:extLst>
          </p:cNvPr>
          <p:cNvSpPr/>
          <p:nvPr/>
        </p:nvSpPr>
        <p:spPr>
          <a:xfrm>
            <a:off x="5152146" y="6458746"/>
            <a:ext cx="63445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3"/>
              </a:rPr>
              <a:t>https://www.orgma.ru/sveden/education/Metod_Propedevtika_detskix_boleznej_Pediatriya-042.pdf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8423501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53ADD3-70A5-AF00-5E5B-D133FB838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C:\Documents and Settings\Sneekonigin\Desktop\anomalii_sedsa-14-3.jpg">
            <a:extLst>
              <a:ext uri="{FF2B5EF4-FFF2-40B4-BE49-F238E27FC236}">
                <a16:creationId xmlns:a16="http://schemas.microsoft.com/office/drawing/2014/main" xmlns="" id="{40561FAB-0202-635F-018B-2F953823D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1284" y="1339590"/>
            <a:ext cx="5260443" cy="2725973"/>
          </a:xfrm>
          <a:prstGeom prst="rect">
            <a:avLst/>
          </a:prstGeom>
          <a:noFill/>
        </p:spPr>
      </p:pic>
      <p:pic>
        <p:nvPicPr>
          <p:cNvPr id="9" name="Picture 6" descr="C:\Documents and Settings\Sneekonigin\Desktop\anomalii_sedsa-14-4.jpg">
            <a:extLst>
              <a:ext uri="{FF2B5EF4-FFF2-40B4-BE49-F238E27FC236}">
                <a16:creationId xmlns:a16="http://schemas.microsoft.com/office/drawing/2014/main" xmlns="" id="{FFA31E52-F76D-C0C9-B141-C65D8BED51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34738" y="1395084"/>
            <a:ext cx="5203821" cy="2725059"/>
          </a:xfrm>
          <a:prstGeom prst="rect">
            <a:avLst/>
          </a:prstGeom>
          <a:noFill/>
        </p:spPr>
      </p:pic>
      <p:sp>
        <p:nvSpPr>
          <p:cNvPr id="11" name="Текст 4">
            <a:extLst>
              <a:ext uri="{FF2B5EF4-FFF2-40B4-BE49-F238E27FC236}">
                <a16:creationId xmlns:a16="http://schemas.microsoft.com/office/drawing/2014/main" xmlns="" id="{0279F766-989B-F518-429B-FE1C34194FE7}"/>
              </a:ext>
            </a:extLst>
          </p:cNvPr>
          <p:cNvSpPr txBox="1">
            <a:spLocks/>
          </p:cNvSpPr>
          <p:nvPr/>
        </p:nvSpPr>
        <p:spPr>
          <a:xfrm>
            <a:off x="3194082" y="379828"/>
            <a:ext cx="5767039" cy="835965"/>
          </a:xfrm>
          <a:prstGeom prst="rect">
            <a:avLst/>
          </a:prstGeo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4-камералы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апикальды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позиция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AAF667D-62C1-9DF7-71BB-61C142A5FBB5}"/>
              </a:ext>
            </a:extLst>
          </p:cNvPr>
          <p:cNvSpPr txBox="1"/>
          <p:nvPr/>
        </p:nvSpPr>
        <p:spPr>
          <a:xfrm>
            <a:off x="845202" y="4268036"/>
            <a:ext cx="5316327" cy="1486114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Бұлшықеттік бөлімнің ортаңғы тұсында диаметрі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6 мм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дефект.Сол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қарыншаның дилатациясы</a:t>
            </a:r>
            <a:r>
              <a:rPr lang="ru-RU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0D3554C-7692-AED5-5A95-356615854EE4}"/>
              </a:ext>
            </a:extLst>
          </p:cNvPr>
          <p:cNvSpPr txBox="1"/>
          <p:nvPr/>
        </p:nvSpPr>
        <p:spPr>
          <a:xfrm>
            <a:off x="6161151" y="4276660"/>
            <a:ext cx="4994529" cy="1116783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r>
              <a:rPr lang="kk-KZ" sz="24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Диаметрі 12 мм перимембранозды дефект</a:t>
            </a:r>
            <a:endParaRPr lang="ru-RU" sz="2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xmlns="" id="{D55DC06A-E301-75BE-5613-C41A3E5FA0C6}"/>
              </a:ext>
            </a:extLst>
          </p:cNvPr>
          <p:cNvSpPr/>
          <p:nvPr/>
        </p:nvSpPr>
        <p:spPr>
          <a:xfrm>
            <a:off x="2595846" y="2000950"/>
            <a:ext cx="1224367" cy="57343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xmlns="" id="{B5869337-088E-4C39-C949-1CA7453B9C60}"/>
              </a:ext>
            </a:extLst>
          </p:cNvPr>
          <p:cNvSpPr/>
          <p:nvPr/>
        </p:nvSpPr>
        <p:spPr>
          <a:xfrm>
            <a:off x="7948485" y="2528171"/>
            <a:ext cx="1159791" cy="514028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xmlns="" id="{42EA7C67-18A0-9A41-1272-A779B29A0A27}"/>
              </a:ext>
            </a:extLst>
          </p:cNvPr>
          <p:cNvSpPr/>
          <p:nvPr/>
        </p:nvSpPr>
        <p:spPr>
          <a:xfrm>
            <a:off x="5152146" y="6499793"/>
            <a:ext cx="6344529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Рисунок: </a:t>
            </a:r>
            <a:r>
              <a:rPr lang="en-US" sz="1000" i="1" dirty="0">
                <a:hlinkClick r:id="rId4"/>
              </a:rPr>
              <a:t>https://dic.academic.ru/dic.nsf/enc_medicine/36375/</a:t>
            </a:r>
            <a:r>
              <a:rPr lang="ru-RU" sz="1000" i="1" dirty="0">
                <a:hlinkClick r:id="rId4"/>
              </a:rPr>
              <a:t>Эхокардиография</a:t>
            </a:r>
            <a:r>
              <a:rPr lang="ru-RU" sz="1000" i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7144652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Материалы книги Эхокардиография по Харви Фейгенбауму — Яндекс Браузер 2024-09-24 18-53-32">
            <a:hlinkClick r:id="" action="ppaction://media"/>
            <a:extLst>
              <a:ext uri="{FF2B5EF4-FFF2-40B4-BE49-F238E27FC236}">
                <a16:creationId xmlns="" xmlns:a16="http://schemas.microsoft.com/office/drawing/2014/main" id="{757FE3A2-0984-B499-2B55-88DA3F7FFD1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688123" y="1378635"/>
            <a:ext cx="8741621" cy="4930000"/>
          </a:xfrm>
          <a:prstGeom prst="rect">
            <a:avLst/>
          </a:prstGeom>
        </p:spPr>
      </p:pic>
      <p:sp>
        <p:nvSpPr>
          <p:cNvPr id="22" name="Овал 21">
            <a:extLst>
              <a:ext uri="{FF2B5EF4-FFF2-40B4-BE49-F238E27FC236}">
                <a16:creationId xmlns="" xmlns:a16="http://schemas.microsoft.com/office/drawing/2014/main" id="{405D6912-4F67-81B9-3369-AC7F6A20730B}"/>
              </a:ext>
            </a:extLst>
          </p:cNvPr>
          <p:cNvSpPr/>
          <p:nvPr/>
        </p:nvSpPr>
        <p:spPr>
          <a:xfrm>
            <a:off x="6977575" y="3084163"/>
            <a:ext cx="640914" cy="67191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3" name="Прямоугольник 22">
            <a:extLst>
              <a:ext uri="{FF2B5EF4-FFF2-40B4-BE49-F238E27FC236}">
                <a16:creationId xmlns="" xmlns:a16="http://schemas.microsoft.com/office/drawing/2014/main" id="{3F95F6A1-B561-1527-827A-28632827AD14}"/>
              </a:ext>
            </a:extLst>
          </p:cNvPr>
          <p:cNvSpPr/>
          <p:nvPr/>
        </p:nvSpPr>
        <p:spPr>
          <a:xfrm>
            <a:off x="3013490" y="6542297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43C9DB8-3F88-6A0D-F5FF-B9832E91A41A}"/>
              </a:ext>
            </a:extLst>
          </p:cNvPr>
          <p:cNvSpPr txBox="1"/>
          <p:nvPr/>
        </p:nvSpPr>
        <p:spPr>
          <a:xfrm>
            <a:off x="7455378" y="343260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AE5C43CE-6E84-12FB-AC52-104DE21DBBE2}"/>
              </a:ext>
            </a:extLst>
          </p:cNvPr>
          <p:cNvSpPr txBox="1"/>
          <p:nvPr/>
        </p:nvSpPr>
        <p:spPr>
          <a:xfrm>
            <a:off x="5244406" y="379601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68C18FC-FB8F-264D-CC8F-31A04EDF8BEC}"/>
              </a:ext>
            </a:extLst>
          </p:cNvPr>
          <p:cNvSpPr txBox="1"/>
          <p:nvPr/>
        </p:nvSpPr>
        <p:spPr>
          <a:xfrm>
            <a:off x="6311205" y="240096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9E83CCE-2A89-AE53-35E9-49DC691E4F3F}"/>
              </a:ext>
            </a:extLst>
          </p:cNvPr>
          <p:cNvSpPr txBox="1"/>
          <p:nvPr/>
        </p:nvSpPr>
        <p:spPr>
          <a:xfrm>
            <a:off x="6927840" y="435403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75E71189-264C-264E-98D1-AAC3678218B8}"/>
              </a:ext>
            </a:extLst>
          </p:cNvPr>
          <p:cNvSpPr txBox="1"/>
          <p:nvPr/>
        </p:nvSpPr>
        <p:spPr>
          <a:xfrm>
            <a:off x="5664093" y="301994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pic>
        <p:nvPicPr>
          <p:cNvPr id="11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3" y="5613483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 txBox="1">
            <a:spLocks/>
          </p:cNvSpPr>
          <p:nvPr/>
        </p:nvSpPr>
        <p:spPr>
          <a:xfrm>
            <a:off x="1179342" y="567397"/>
            <a:ext cx="10551942" cy="5774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Перимембранозды дефект.</a:t>
            </a:r>
            <a:b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0" i="0" u="none" strike="noStrike" kern="1200" cap="none" spc="0" normalizeH="0" baseline="0" noProof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Сол қарыншаның парастернальды бойлық өсі</a:t>
            </a:r>
            <a:endParaRPr kumimoji="0" lang="x-none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01230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73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19-04-08">
            <a:hlinkClick r:id="" action="ppaction://media"/>
            <a:extLst>
              <a:ext uri="{FF2B5EF4-FFF2-40B4-BE49-F238E27FC236}">
                <a16:creationId xmlns="" xmlns:a16="http://schemas.microsoft.com/office/drawing/2014/main" id="{0C96099F-6123-8274-F08A-8EBE965FC58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941342" y="1772528"/>
            <a:ext cx="8265306" cy="4661374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51EA725B-6A1D-1A99-2611-178847040D5C}"/>
              </a:ext>
            </a:extLst>
          </p:cNvPr>
          <p:cNvSpPr/>
          <p:nvPr/>
        </p:nvSpPr>
        <p:spPr>
          <a:xfrm>
            <a:off x="6963508" y="3070094"/>
            <a:ext cx="640914" cy="67191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1905454-18BE-B27D-E5C7-C1B27B1BAD75}"/>
              </a:ext>
            </a:extLst>
          </p:cNvPr>
          <p:cNvSpPr/>
          <p:nvPr/>
        </p:nvSpPr>
        <p:spPr>
          <a:xfrm>
            <a:off x="3013490" y="6528229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9F1CAA71-CF02-6AEB-8683-4F600A80EA3F}"/>
              </a:ext>
            </a:extLst>
          </p:cNvPr>
          <p:cNvSpPr txBox="1"/>
          <p:nvPr/>
        </p:nvSpPr>
        <p:spPr>
          <a:xfrm>
            <a:off x="6229145" y="309262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1A63949-2AE1-6293-9863-53A9F10D464A}"/>
              </a:ext>
            </a:extLst>
          </p:cNvPr>
          <p:cNvSpPr txBox="1"/>
          <p:nvPr/>
        </p:nvSpPr>
        <p:spPr>
          <a:xfrm>
            <a:off x="5987649" y="265418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BB39556-58A0-5907-56FE-845FB714F525}"/>
              </a:ext>
            </a:extLst>
          </p:cNvPr>
          <p:cNvSpPr txBox="1"/>
          <p:nvPr/>
        </p:nvSpPr>
        <p:spPr>
          <a:xfrm>
            <a:off x="7448345" y="341149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611F701-DB1F-18D0-317E-DC9C0E2B93A1}"/>
              </a:ext>
            </a:extLst>
          </p:cNvPr>
          <p:cNvSpPr txBox="1"/>
          <p:nvPr/>
        </p:nvSpPr>
        <p:spPr>
          <a:xfrm>
            <a:off x="7066172" y="429541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90E172B9-8F32-6006-7EEC-3D4BCC2DE26C}"/>
              </a:ext>
            </a:extLst>
          </p:cNvPr>
          <p:cNvSpPr txBox="1"/>
          <p:nvPr/>
        </p:nvSpPr>
        <p:spPr>
          <a:xfrm>
            <a:off x="5488246" y="347714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AB2C7DF1-083E-863C-6F1D-643667FF80FF}"/>
              </a:ext>
            </a:extLst>
          </p:cNvPr>
          <p:cNvSpPr txBox="1"/>
          <p:nvPr/>
        </p:nvSpPr>
        <p:spPr>
          <a:xfrm>
            <a:off x="5809957" y="4485331"/>
            <a:ext cx="95425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ЗС ЛЖ</a:t>
            </a:r>
          </a:p>
        </p:txBody>
      </p:sp>
      <p:pic>
        <p:nvPicPr>
          <p:cNvPr id="12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53" y="5715083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9" y="724487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Инфундибулярлы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дефект.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7465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териалы книги Эхокардиография по Харви Фейгенбауму — Яндекс Браузер 2024-09-24 19-09-34">
            <a:hlinkClick r:id="" action="ppaction://media"/>
            <a:extLst>
              <a:ext uri="{FF2B5EF4-FFF2-40B4-BE49-F238E27FC236}">
                <a16:creationId xmlns="" xmlns:a16="http://schemas.microsoft.com/office/drawing/2014/main" id="{E62124E9-663F-E178-C158-995E5936EF9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561514" y="1055077"/>
            <a:ext cx="9024962" cy="5089796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BBCB74ED-523D-B9D4-2900-18489F663CCE}"/>
              </a:ext>
            </a:extLst>
          </p:cNvPr>
          <p:cNvSpPr/>
          <p:nvPr/>
        </p:nvSpPr>
        <p:spPr>
          <a:xfrm>
            <a:off x="6569611" y="2577726"/>
            <a:ext cx="640914" cy="671912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A8756665-70A6-D848-8BBC-77A49DE3BEE3}"/>
              </a:ext>
            </a:extLst>
          </p:cNvPr>
          <p:cNvSpPr/>
          <p:nvPr/>
        </p:nvSpPr>
        <p:spPr>
          <a:xfrm>
            <a:off x="3123028" y="6427113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93A64EA-235F-FD88-9ED2-53DE87514DB8}"/>
              </a:ext>
            </a:extLst>
          </p:cNvPr>
          <p:cNvSpPr txBox="1"/>
          <p:nvPr/>
        </p:nvSpPr>
        <p:spPr>
          <a:xfrm>
            <a:off x="6594905" y="312076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61FDE28-F1CF-AA72-6B2A-6FB01ACAA7C8}"/>
              </a:ext>
            </a:extLst>
          </p:cNvPr>
          <p:cNvSpPr txBox="1"/>
          <p:nvPr/>
        </p:nvSpPr>
        <p:spPr>
          <a:xfrm>
            <a:off x="5846972" y="218995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20E0B0E-AA8C-7ECD-FFEB-8BADD93330B4}"/>
              </a:ext>
            </a:extLst>
          </p:cNvPr>
          <p:cNvSpPr txBox="1"/>
          <p:nvPr/>
        </p:nvSpPr>
        <p:spPr>
          <a:xfrm>
            <a:off x="5380394" y="263777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ТК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E713F4AF-074C-016C-9671-93CE07050175}"/>
              </a:ext>
            </a:extLst>
          </p:cNvPr>
          <p:cNvSpPr txBox="1"/>
          <p:nvPr/>
        </p:nvSpPr>
        <p:spPr>
          <a:xfrm>
            <a:off x="4956018" y="349355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98DE570-E89E-62CA-1DCC-5F8CC89E4899}"/>
              </a:ext>
            </a:extLst>
          </p:cNvPr>
          <p:cNvSpPr txBox="1"/>
          <p:nvPr/>
        </p:nvSpPr>
        <p:spPr>
          <a:xfrm>
            <a:off x="6388578" y="395544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4CB361FF-AA0F-E6EF-663B-EF59099081E4}"/>
              </a:ext>
            </a:extLst>
          </p:cNvPr>
          <p:cNvSpPr txBox="1"/>
          <p:nvPr/>
        </p:nvSpPr>
        <p:spPr>
          <a:xfrm>
            <a:off x="7509304" y="265653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pic>
        <p:nvPicPr>
          <p:cNvPr id="12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3" y="5613483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18" y="246185"/>
            <a:ext cx="10551942" cy="577411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Инфундибулярлы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дефект. 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 өсі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1057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0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19-12-17">
            <a:hlinkClick r:id="" action="ppaction://media"/>
            <a:extLst>
              <a:ext uri="{FF2B5EF4-FFF2-40B4-BE49-F238E27FC236}">
                <a16:creationId xmlns="" xmlns:a16="http://schemas.microsoft.com/office/drawing/2014/main" id="{5402B36D-98CD-5E3B-5A82-065E849A446F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659988" y="1280160"/>
            <a:ext cx="8912420" cy="5026326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68777D8A-F7D8-BB6C-8B42-B721EB288BFD}"/>
              </a:ext>
            </a:extLst>
          </p:cNvPr>
          <p:cNvSpPr/>
          <p:nvPr/>
        </p:nvSpPr>
        <p:spPr>
          <a:xfrm>
            <a:off x="6583678" y="2873147"/>
            <a:ext cx="837863" cy="95326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BDB7D2B0-8928-F444-1286-3EB5F07367B2}"/>
              </a:ext>
            </a:extLst>
          </p:cNvPr>
          <p:cNvSpPr/>
          <p:nvPr/>
        </p:nvSpPr>
        <p:spPr>
          <a:xfrm>
            <a:off x="3013490" y="6427113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4764D74D-C7DA-5801-F70D-4307D1E71EDF}"/>
              </a:ext>
            </a:extLst>
          </p:cNvPr>
          <p:cNvSpPr txBox="1"/>
          <p:nvPr/>
        </p:nvSpPr>
        <p:spPr>
          <a:xfrm>
            <a:off x="5849317" y="24455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08C9A7C0-1A01-E9D0-9023-B076999E3710}"/>
              </a:ext>
            </a:extLst>
          </p:cNvPr>
          <p:cNvSpPr txBox="1"/>
          <p:nvPr/>
        </p:nvSpPr>
        <p:spPr>
          <a:xfrm>
            <a:off x="4749692" y="366706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CAD5DA1-550F-54A0-A734-F05B62DEB0FF}"/>
              </a:ext>
            </a:extLst>
          </p:cNvPr>
          <p:cNvSpPr txBox="1"/>
          <p:nvPr/>
        </p:nvSpPr>
        <p:spPr>
          <a:xfrm>
            <a:off x="6660554" y="442437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B9DAC08-662C-512E-557F-E26E8076C5E7}"/>
              </a:ext>
            </a:extLst>
          </p:cNvPr>
          <p:cNvSpPr txBox="1"/>
          <p:nvPr/>
        </p:nvSpPr>
        <p:spPr>
          <a:xfrm>
            <a:off x="7178713" y="353576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8AE81CA-8D01-C393-0448-006A8D498522}"/>
              </a:ext>
            </a:extLst>
          </p:cNvPr>
          <p:cNvSpPr txBox="1"/>
          <p:nvPr/>
        </p:nvSpPr>
        <p:spPr>
          <a:xfrm>
            <a:off x="5502313" y="304104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D897E1AA-4AAE-4421-97DC-2474EBD8B4A2}"/>
              </a:ext>
            </a:extLst>
          </p:cNvPr>
          <p:cNvSpPr txBox="1"/>
          <p:nvPr/>
        </p:nvSpPr>
        <p:spPr>
          <a:xfrm>
            <a:off x="5106572" y="4572082"/>
            <a:ext cx="1026943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ЗС ЛЖ</a:t>
            </a:r>
          </a:p>
        </p:txBody>
      </p:sp>
      <p:pic>
        <p:nvPicPr>
          <p:cNvPr id="12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3" y="5613483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3" y="429066"/>
            <a:ext cx="11311597" cy="5774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дефект(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әкелуші бөлімнен инфиндибулярлы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бөлімге дейін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4763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6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68777D8A-F7D8-BB6C-8B42-B721EB288BFD}"/>
              </a:ext>
            </a:extLst>
          </p:cNvPr>
          <p:cNvSpPr/>
          <p:nvPr/>
        </p:nvSpPr>
        <p:spPr>
          <a:xfrm>
            <a:off x="6557776" y="3430719"/>
            <a:ext cx="837863" cy="95326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pic>
        <p:nvPicPr>
          <p:cNvPr id="2" name="Материалы книги Эхокардиография по Харви Фейгенбауму — Яндекс Браузер 2024-09-24 19-18-19">
            <a:hlinkClick r:id="" action="ppaction://media"/>
            <a:extLst>
              <a:ext uri="{FF2B5EF4-FFF2-40B4-BE49-F238E27FC236}">
                <a16:creationId xmlns="" xmlns:a16="http://schemas.microsoft.com/office/drawing/2014/main" id="{D4005BB8-CFBD-720C-F67E-4450C46F34F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721617" y="1217469"/>
            <a:ext cx="8912420" cy="5026325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BFF2AABC-6427-B8A9-B3C5-FA37783252B4}"/>
              </a:ext>
            </a:extLst>
          </p:cNvPr>
          <p:cNvSpPr/>
          <p:nvPr/>
        </p:nvSpPr>
        <p:spPr>
          <a:xfrm>
            <a:off x="5678212" y="3137544"/>
            <a:ext cx="928914" cy="89988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82BFA293-B40C-3A9F-9900-2EAE541A42D8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D874B1B-BA59-94E9-8926-24D89FE36752}"/>
              </a:ext>
            </a:extLst>
          </p:cNvPr>
          <p:cNvSpPr txBox="1"/>
          <p:nvPr/>
        </p:nvSpPr>
        <p:spPr>
          <a:xfrm>
            <a:off x="5160000" y="414770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0A95B746-6FF9-AF3F-9DB5-76DD7FCB528F}"/>
              </a:ext>
            </a:extLst>
          </p:cNvPr>
          <p:cNvSpPr txBox="1"/>
          <p:nvPr/>
        </p:nvSpPr>
        <p:spPr>
          <a:xfrm>
            <a:off x="6142394" y="421570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E2F9B75-D1E8-B86B-E2D4-E0E1953AE949}"/>
              </a:ext>
            </a:extLst>
          </p:cNvPr>
          <p:cNvSpPr txBox="1"/>
          <p:nvPr/>
        </p:nvSpPr>
        <p:spPr>
          <a:xfrm>
            <a:off x="5197514" y="282065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AA34A7C-1A1E-1989-7546-0D088319B12A}"/>
              </a:ext>
            </a:extLst>
          </p:cNvPr>
          <p:cNvSpPr txBox="1"/>
          <p:nvPr/>
        </p:nvSpPr>
        <p:spPr>
          <a:xfrm>
            <a:off x="6250246" y="264949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1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3" y="5613483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3" y="414998"/>
            <a:ext cx="11311597" cy="5774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Үлкен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дефект(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әкелуші бөлімнен инфиндибулярлы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бөлімге дейін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орналасқан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9597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6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19-24-31">
            <a:hlinkClick r:id="" action="ppaction://media"/>
            <a:extLst>
              <a:ext uri="{FF2B5EF4-FFF2-40B4-BE49-F238E27FC236}">
                <a16:creationId xmlns="" xmlns:a16="http://schemas.microsoft.com/office/drawing/2014/main" id="{2C86FDCC-B73F-8EB1-D0B2-C5A6171EA38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902737" y="1392702"/>
            <a:ext cx="8655603" cy="4881489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2C7CD736-7208-5960-5DA7-603306ABE8D1}"/>
              </a:ext>
            </a:extLst>
          </p:cNvPr>
          <p:cNvSpPr/>
          <p:nvPr/>
        </p:nvSpPr>
        <p:spPr>
          <a:xfrm>
            <a:off x="7076050" y="3292289"/>
            <a:ext cx="684628" cy="70293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87AE07E4-FD20-EE4D-C818-FDC551A883D5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7AF0FA1-7201-68DF-366E-33647C7B984B}"/>
              </a:ext>
            </a:extLst>
          </p:cNvPr>
          <p:cNvSpPr txBox="1"/>
          <p:nvPr/>
        </p:nvSpPr>
        <p:spPr>
          <a:xfrm>
            <a:off x="6871569" y="279251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35B49935-FFBC-FABE-6D8C-41D815D68B08}"/>
              </a:ext>
            </a:extLst>
          </p:cNvPr>
          <p:cNvSpPr txBox="1"/>
          <p:nvPr/>
        </p:nvSpPr>
        <p:spPr>
          <a:xfrm>
            <a:off x="5659403" y="3113731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9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020" y="5572036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3" y="485336"/>
            <a:ext cx="11311597" cy="5774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 перденің ортаңғы бөлігінің дефектісі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 допплер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 қарай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1460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териалы книги Эхокардиография по Харви Фейгенбауму — Яндекс Браузер 2024-09-24 19-27-53">
            <a:hlinkClick r:id="" action="ppaction://media"/>
            <a:extLst>
              <a:ext uri="{FF2B5EF4-FFF2-40B4-BE49-F238E27FC236}">
                <a16:creationId xmlns="" xmlns:a16="http://schemas.microsoft.com/office/drawing/2014/main" id="{EB8812C3-484C-1911-E0CF-7F38AD25B47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28800" y="1336431"/>
            <a:ext cx="8602931" cy="4851784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DE632A4-61F5-659B-CA16-05388B506F0D}"/>
              </a:ext>
            </a:extLst>
          </p:cNvPr>
          <p:cNvSpPr/>
          <p:nvPr/>
        </p:nvSpPr>
        <p:spPr>
          <a:xfrm>
            <a:off x="5641146" y="3193815"/>
            <a:ext cx="684628" cy="70293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69C1D8FB-18FB-EC94-25C2-E61E2828CB24}"/>
              </a:ext>
            </a:extLst>
          </p:cNvPr>
          <p:cNvSpPr/>
          <p:nvPr/>
        </p:nvSpPr>
        <p:spPr>
          <a:xfrm>
            <a:off x="3013490" y="6427113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C87780D-A3F0-862C-2DD2-CB09955E127E}"/>
              </a:ext>
            </a:extLst>
          </p:cNvPr>
          <p:cNvSpPr txBox="1"/>
          <p:nvPr/>
        </p:nvSpPr>
        <p:spPr>
          <a:xfrm>
            <a:off x="4625427" y="317703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7425E38-38BD-545F-B468-8B80C2E46815}"/>
              </a:ext>
            </a:extLst>
          </p:cNvPr>
          <p:cNvSpPr txBox="1"/>
          <p:nvPr/>
        </p:nvSpPr>
        <p:spPr>
          <a:xfrm>
            <a:off x="6367476" y="337163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8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83" y="5540775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3" y="429065"/>
            <a:ext cx="11311597" cy="5774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 перденің ортаңғы бөлігінің дефектісі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 допплер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кезінде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солдан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 қарай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40092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19-31-49">
            <a:hlinkClick r:id="" action="ppaction://media"/>
            <a:extLst>
              <a:ext uri="{FF2B5EF4-FFF2-40B4-BE49-F238E27FC236}">
                <a16:creationId xmlns="" xmlns:a16="http://schemas.microsoft.com/office/drawing/2014/main" id="{E4C4DE09-06AE-2745-D215-AAFFE777C62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547445" y="1237958"/>
            <a:ext cx="9348519" cy="527227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1694726-232D-731B-2756-2F0AC5F8BCF9}"/>
              </a:ext>
            </a:extLst>
          </p:cNvPr>
          <p:cNvSpPr txBox="1"/>
          <p:nvPr/>
        </p:nvSpPr>
        <p:spPr>
          <a:xfrm>
            <a:off x="5204547" y="312311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A39BA2DE-80D5-9D5C-CD4F-B94DCEB9905C}"/>
              </a:ext>
            </a:extLst>
          </p:cNvPr>
          <p:cNvSpPr txBox="1"/>
          <p:nvPr/>
        </p:nvSpPr>
        <p:spPr>
          <a:xfrm>
            <a:off x="6850468" y="467055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DE227D3-7AAA-F926-1A79-AC05B7115478}"/>
              </a:ext>
            </a:extLst>
          </p:cNvPr>
          <p:cNvSpPr txBox="1"/>
          <p:nvPr/>
        </p:nvSpPr>
        <p:spPr>
          <a:xfrm>
            <a:off x="5188135" y="472448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ПП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CF94B45-D11A-E1AF-D0E8-834E15972B5A}"/>
              </a:ext>
            </a:extLst>
          </p:cNvPr>
          <p:cNvSpPr txBox="1"/>
          <p:nvPr/>
        </p:nvSpPr>
        <p:spPr>
          <a:xfrm>
            <a:off x="6648831" y="3160624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="" xmlns:a16="http://schemas.microsoft.com/office/drawing/2014/main" id="{E2C6DA9A-A768-61A3-BAFB-D2216FA62DB6}"/>
              </a:ext>
            </a:extLst>
          </p:cNvPr>
          <p:cNvSpPr/>
          <p:nvPr/>
        </p:nvSpPr>
        <p:spPr>
          <a:xfrm>
            <a:off x="6063176" y="2729133"/>
            <a:ext cx="787790" cy="872197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B4AE3D37-4D87-C6CC-9A90-CE9E56F7C0E9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pic>
        <p:nvPicPr>
          <p:cNvPr id="11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83" y="5613483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3" y="513471"/>
            <a:ext cx="11311597" cy="5774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Қарыншааралық перденің үлкен бұлшықеттік дефектісі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 қарынша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жүрекшенің дилатациясы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гипертрофиясы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камералы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апикальды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позиция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7242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4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19-36-23">
            <a:hlinkClick r:id="" action="ppaction://media"/>
            <a:extLst>
              <a:ext uri="{FF2B5EF4-FFF2-40B4-BE49-F238E27FC236}">
                <a16:creationId xmlns="" xmlns:a16="http://schemas.microsoft.com/office/drawing/2014/main" id="{F85B80E6-3574-44BB-0CCB-74C3A71C62B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814732" y="1336431"/>
            <a:ext cx="8673270" cy="4891453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A61147E4-BC8A-7112-F40D-6AE81D338ED4}"/>
              </a:ext>
            </a:extLst>
          </p:cNvPr>
          <p:cNvSpPr/>
          <p:nvPr/>
        </p:nvSpPr>
        <p:spPr>
          <a:xfrm>
            <a:off x="6527409" y="2926080"/>
            <a:ext cx="703385" cy="70338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E52962CA-60C2-8CAE-6C9A-8BE360BE35B4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8F7215D1-FBFD-6A65-085D-B7D81366745F}"/>
              </a:ext>
            </a:extLst>
          </p:cNvPr>
          <p:cNvSpPr txBox="1"/>
          <p:nvPr/>
        </p:nvSpPr>
        <p:spPr>
          <a:xfrm>
            <a:off x="5103729" y="4569737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A4D2E5E4-40A7-E47A-A135-7EECB2746037}"/>
              </a:ext>
            </a:extLst>
          </p:cNvPr>
          <p:cNvSpPr txBox="1"/>
          <p:nvPr/>
        </p:nvSpPr>
        <p:spPr>
          <a:xfrm>
            <a:off x="6676966" y="4229768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48B34CB3-7F38-A112-1BB5-CABC0B825784}"/>
              </a:ext>
            </a:extLst>
          </p:cNvPr>
          <p:cNvSpPr txBox="1"/>
          <p:nvPr/>
        </p:nvSpPr>
        <p:spPr>
          <a:xfrm>
            <a:off x="6885636" y="339742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BDD12D5E-5EA6-CEE3-8CC0-0D5810A9EA8F}"/>
              </a:ext>
            </a:extLst>
          </p:cNvPr>
          <p:cNvSpPr txBox="1"/>
          <p:nvPr/>
        </p:nvSpPr>
        <p:spPr>
          <a:xfrm>
            <a:off x="5279576" y="290271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AE4E6744-2EA1-4830-341C-1D52D75B1361}"/>
              </a:ext>
            </a:extLst>
          </p:cNvPr>
          <p:cNvSpPr txBox="1"/>
          <p:nvPr/>
        </p:nvSpPr>
        <p:spPr>
          <a:xfrm>
            <a:off x="5839938" y="229546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5253A1CF-F51A-5606-9ADB-E4DEF3B36BF2}"/>
              </a:ext>
            </a:extLst>
          </p:cNvPr>
          <p:cNvSpPr txBox="1"/>
          <p:nvPr/>
        </p:nvSpPr>
        <p:spPr>
          <a:xfrm>
            <a:off x="4641839" y="3713953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pic>
        <p:nvPicPr>
          <p:cNvPr id="12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656" y="5530355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403" y="485336"/>
            <a:ext cx="11311597" cy="57741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Инфиндибулярлы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дефект.Солдан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оңға қарай 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3827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9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териалы книги Эхокардиография по Харви Фейгенбауму — Яндекс Браузер 2024-09-24 19-40-54">
            <a:hlinkClick r:id="" action="ppaction://media"/>
            <a:extLst>
              <a:ext uri="{FF2B5EF4-FFF2-40B4-BE49-F238E27FC236}">
                <a16:creationId xmlns="" xmlns:a16="http://schemas.microsoft.com/office/drawing/2014/main" id="{80EE54AA-CAEA-D895-7141-5F5E8DD1C75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463040" y="1463040"/>
            <a:ext cx="8968690" cy="5058060"/>
          </a:xfrm>
          <a:prstGeom prst="rect">
            <a:avLst/>
          </a:prstGeom>
        </p:spPr>
      </p:pic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FE27F1C4-5A3B-5C1C-2142-9A39F68865EC}"/>
              </a:ext>
            </a:extLst>
          </p:cNvPr>
          <p:cNvSpPr/>
          <p:nvPr/>
        </p:nvSpPr>
        <p:spPr>
          <a:xfrm>
            <a:off x="6203852" y="3193366"/>
            <a:ext cx="703385" cy="703386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96B6E772-E4B5-54B6-02DF-9EA221B9D3B2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427572FC-7E7F-7636-43CF-3F8D88D50FA3}"/>
              </a:ext>
            </a:extLst>
          </p:cNvPr>
          <p:cNvSpPr txBox="1"/>
          <p:nvPr/>
        </p:nvSpPr>
        <p:spPr>
          <a:xfrm>
            <a:off x="5483557" y="2572125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ПЖ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D278C622-FBCA-53C0-4A3D-33911FF5FD4A}"/>
              </a:ext>
            </a:extLst>
          </p:cNvPr>
          <p:cNvSpPr txBox="1"/>
          <p:nvPr/>
        </p:nvSpPr>
        <p:spPr>
          <a:xfrm>
            <a:off x="5354603" y="3062149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МЖП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3BADDD8-8845-5461-93F3-F1C122F83414}"/>
              </a:ext>
            </a:extLst>
          </p:cNvPr>
          <p:cNvSpPr txBox="1"/>
          <p:nvPr/>
        </p:nvSpPr>
        <p:spPr>
          <a:xfrm>
            <a:off x="4895558" y="4157084"/>
            <a:ext cx="1019908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ЗС ЛЖ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B26A87F-507B-8C8B-BF1C-712B45977838}"/>
              </a:ext>
            </a:extLst>
          </p:cNvPr>
          <p:cNvSpPr txBox="1"/>
          <p:nvPr/>
        </p:nvSpPr>
        <p:spPr>
          <a:xfrm>
            <a:off x="5012289" y="3535762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ЛЖ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7DE8877-B3F8-7E08-4494-58AF200B3641}"/>
              </a:ext>
            </a:extLst>
          </p:cNvPr>
          <p:cNvSpPr txBox="1"/>
          <p:nvPr/>
        </p:nvSpPr>
        <p:spPr>
          <a:xfrm>
            <a:off x="6360443" y="4208666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ЛП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F23D29F3-B437-3DF2-8C5A-5260AEB5C6E6}"/>
              </a:ext>
            </a:extLst>
          </p:cNvPr>
          <p:cNvSpPr txBox="1"/>
          <p:nvPr/>
        </p:nvSpPr>
        <p:spPr>
          <a:xfrm>
            <a:off x="6737926" y="3362260"/>
            <a:ext cx="914899" cy="378119"/>
          </a:xfrm>
          <a:prstGeom prst="rect">
            <a:avLst/>
          </a:prstGeom>
          <a:noFill/>
        </p:spPr>
        <p:txBody>
          <a:bodyPr wrap="square" lIns="130622" tIns="65311" rIns="130622" bIns="65311" rtlCol="0">
            <a:spAutoFit/>
          </a:bodyPr>
          <a:lstStyle/>
          <a:p>
            <a:pPr algn="ctr"/>
            <a:r>
              <a:rPr lang="ru-RU" sz="1600" b="1" dirty="0" err="1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Ао</a:t>
            </a:r>
            <a:endParaRPr lang="ru-RU" sz="16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323" y="5756218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092" y="766689"/>
            <a:ext cx="10142806" cy="7737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көлемді перимембранозды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дефект,оң жағынан аневризмамен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жартылай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жабылған.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 допплерде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көлемді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шунт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endParaRPr lang="x-none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9232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1131377" y="783738"/>
            <a:ext cx="9813288" cy="2029800"/>
          </a:xfrm>
          <a:prstGeom prst="roundRect">
            <a:avLst>
              <a:gd name="adj" fmla="val 6057"/>
            </a:avLst>
          </a:prstGeom>
          <a:solidFill>
            <a:srgbClr val="547808"/>
          </a:solidFill>
          <a:ln w="7620">
            <a:solidFill>
              <a:srgbClr val="6D9121"/>
            </a:solidFill>
            <a:prstDash val="solid"/>
          </a:ln>
        </p:spPr>
        <p:txBody>
          <a:bodyPr/>
          <a:lstStyle/>
          <a:p>
            <a:pPr algn="ctr"/>
            <a:r>
              <a:rPr lang="ru-RU" sz="24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Медикаментозды</a:t>
            </a:r>
            <a:r>
              <a:rPr lang="ru-RU" sz="24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i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емес</a:t>
            </a:r>
            <a:r>
              <a:rPr lang="ru-RU" sz="24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режим 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2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диета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үстелі 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№ 10,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кеудемен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жасанды</a:t>
            </a:r>
            <a:r>
              <a:rPr lang="ru-RU" sz="2400" b="0" i="0" dirty="0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тамақтандыру;</a:t>
            </a:r>
            <a:endParaRPr lang="ru-RU" sz="2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400" b="1" i="1" dirty="0" err="1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Медикаментозды</a:t>
            </a:r>
            <a:r>
              <a:rPr lang="ru-RU" sz="2400" b="1" i="1" dirty="0" smtClean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1" i="1" dirty="0">
                <a:solidFill>
                  <a:srgbClr val="FFFF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ctr"/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Жүрек жеткіліксіздігі</a:t>
            </a:r>
            <a:r>
              <a:rPr lang="ru-RU" sz="24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емі</a:t>
            </a:r>
            <a:endParaRPr lang="ru-RU" sz="2400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x-none" sz="2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745210" y="163647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Емі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Текст 4">
            <a:extLst>
              <a:ext uri="{FF2B5EF4-FFF2-40B4-BE49-F238E27FC236}">
                <a16:creationId xmlns:a16="http://schemas.microsoft.com/office/drawing/2014/main" xmlns="" id="{9BC4955A-6079-271D-D290-86ED841312A7}"/>
              </a:ext>
            </a:extLst>
          </p:cNvPr>
          <p:cNvSpPr txBox="1">
            <a:spLocks/>
          </p:cNvSpPr>
          <p:nvPr/>
        </p:nvSpPr>
        <p:spPr>
          <a:xfrm>
            <a:off x="6597748" y="6391384"/>
            <a:ext cx="4898927" cy="31890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r">
              <a:spcBef>
                <a:spcPct val="20000"/>
              </a:spcBef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Клинический протокол диагностики и лечения МЗ РК «ДМЖП» № 62 от 18.04.2019г   </a:t>
            </a:r>
          </a:p>
        </p:txBody>
      </p:sp>
      <p:sp>
        <p:nvSpPr>
          <p:cNvPr id="2" name="Содержимое 2">
            <a:extLst>
              <a:ext uri="{FF2B5EF4-FFF2-40B4-BE49-F238E27FC236}">
                <a16:creationId xmlns:a16="http://schemas.microsoft.com/office/drawing/2014/main" xmlns="" id="{3524AF7C-1832-A3BB-3815-6422459643B1}"/>
              </a:ext>
            </a:extLst>
          </p:cNvPr>
          <p:cNvSpPr txBox="1">
            <a:spLocks/>
          </p:cNvSpPr>
          <p:nvPr/>
        </p:nvSpPr>
        <p:spPr>
          <a:xfrm>
            <a:off x="1181686" y="2940148"/>
            <a:ext cx="9819249" cy="3291840"/>
          </a:xfrm>
          <a:prstGeom prst="roundRect">
            <a:avLst/>
          </a:prstGeom>
          <a:ln w="19050" cap="flat" cmpd="sng" algn="ctr">
            <a:solidFill>
              <a:schemeClr val="accent2"/>
            </a:solidFill>
            <a:prstDash val="solid"/>
            <a:miter lim="800000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Медикаментозды</a:t>
            </a: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емге</a:t>
            </a: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 препараттар</a:t>
            </a: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дигоксин</a:t>
            </a:r>
            <a:r>
              <a:rPr lang="ru-RU" sz="20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диуретиктер,иАПФ</a:t>
            </a:r>
            <a:r>
              <a:rPr lang="ru-RU" sz="20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k-KZ" sz="20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Қосалқы ауруларды емдеу: анемия,инфекциялық аурулар және т.б.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kk-KZ" sz="20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Тамақтануды нормализациялау</a:t>
            </a:r>
            <a:endParaRPr lang="ru-RU" sz="2000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C28414A-F28F-36B6-415A-5AEEC3AB7D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4">
            <a:extLst>
              <a:ext uri="{FF2B5EF4-FFF2-40B4-BE49-F238E27FC236}">
                <a16:creationId xmlns:a16="http://schemas.microsoft.com/office/drawing/2014/main" xmlns="" id="{67BDFA12-83A1-B3E5-988C-D9887A513E59}"/>
              </a:ext>
            </a:extLst>
          </p:cNvPr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E56B2079-6CAD-8467-36A3-B9E5F7BFE7F4}"/>
              </a:ext>
            </a:extLst>
          </p:cNvPr>
          <p:cNvSpPr txBox="1">
            <a:spLocks/>
          </p:cNvSpPr>
          <p:nvPr/>
        </p:nvSpPr>
        <p:spPr>
          <a:xfrm>
            <a:off x="745210" y="163647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600" b="1" i="0" dirty="0" err="1" smtClean="0">
                <a:solidFill>
                  <a:srgbClr val="C00000"/>
                </a:solidFill>
                <a:effectLst/>
                <a:latin typeface="-apple-system"/>
              </a:rPr>
              <a:t>Хирургиялық емі</a:t>
            </a:r>
            <a:endParaRPr lang="ru-RU" sz="3600" b="1" i="0" dirty="0">
              <a:solidFill>
                <a:srgbClr val="C00000"/>
              </a:solidFill>
              <a:effectLst/>
              <a:latin typeface="-apple-system"/>
            </a:endParaRP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316D522-2429-6C47-D012-E47023E3C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7585" y="682358"/>
            <a:ext cx="5157787" cy="823912"/>
          </a:xfrm>
        </p:spPr>
        <p:txBody>
          <a:bodyPr>
            <a:normAutofit/>
          </a:bodyPr>
          <a:lstStyle/>
          <a:p>
            <a:pPr algn="ctr"/>
            <a:r>
              <a:rPr lang="ru-RU" sz="2800" b="1" i="0" dirty="0" err="1" smtClean="0">
                <a:effectLst/>
                <a:highlight>
                  <a:srgbClr val="FFFF00"/>
                </a:highlight>
                <a:latin typeface="-apple-system"/>
              </a:rPr>
              <a:t>Паллиативті</a:t>
            </a:r>
            <a:endParaRPr lang="x-none" sz="2800" dirty="0"/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79DCD378-3015-EDE4-7565-22529F1632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3856" y="1801690"/>
            <a:ext cx="5157787" cy="3347085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0" i="0" dirty="0" smtClean="0">
                <a:effectLst/>
                <a:latin typeface="-apple-system"/>
              </a:rPr>
              <a:t>Мюллер </a:t>
            </a:r>
            <a:r>
              <a:rPr lang="ru-RU" sz="2400" b="0" i="0" dirty="0" err="1" smtClean="0">
                <a:effectLst/>
                <a:latin typeface="-apple-system"/>
              </a:rPr>
              <a:t>операциясы</a:t>
            </a:r>
            <a:endParaRPr lang="ru-RU" sz="2400" b="0" i="0" dirty="0">
              <a:effectLst/>
              <a:latin typeface="-apple-system"/>
            </a:endParaRPr>
          </a:p>
          <a:p>
            <a:endParaRPr lang="x-none" sz="2400" dirty="0">
              <a:solidFill>
                <a:srgbClr val="FF0000"/>
              </a:solidFill>
            </a:endParaRP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F5D721AE-4335-F0A9-B5EA-0F0E8BC294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44065" y="724561"/>
            <a:ext cx="5183188" cy="823912"/>
          </a:xfrm>
        </p:spPr>
        <p:txBody>
          <a:bodyPr>
            <a:normAutofit/>
          </a:bodyPr>
          <a:lstStyle/>
          <a:p>
            <a:pPr algn="ctr"/>
            <a:r>
              <a:rPr lang="ru-RU" sz="2800" b="1" i="0" dirty="0" err="1" smtClean="0">
                <a:effectLst/>
                <a:highlight>
                  <a:srgbClr val="FFFF00"/>
                </a:highlight>
                <a:latin typeface="-apple-system"/>
              </a:rPr>
              <a:t>Радикальды</a:t>
            </a:r>
            <a:endParaRPr lang="x-none" sz="2800" dirty="0"/>
          </a:p>
        </p:txBody>
      </p:sp>
      <p:sp>
        <p:nvSpPr>
          <p:cNvPr id="9" name="Объект 8">
            <a:extLst>
              <a:ext uri="{FF2B5EF4-FFF2-40B4-BE49-F238E27FC236}">
                <a16:creationId xmlns:a16="http://schemas.microsoft.com/office/drawing/2014/main" xmlns="" id="{955E0BFE-5A33-264F-86EC-CD945CE126C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759487"/>
            <a:ext cx="5183188" cy="4191148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400" b="0" i="0" dirty="0" err="1" smtClean="0">
                <a:effectLst/>
                <a:latin typeface="-apple-system"/>
              </a:rPr>
              <a:t>Дефектті</a:t>
            </a:r>
            <a:r>
              <a:rPr lang="ru-RU" sz="2400" b="0" i="0" dirty="0" smtClean="0">
                <a:effectLst/>
                <a:latin typeface="-apple-system"/>
              </a:rPr>
              <a:t> </a:t>
            </a:r>
            <a:r>
              <a:rPr lang="ru-RU" sz="2400" b="0" i="0" dirty="0" err="1" smtClean="0">
                <a:effectLst/>
                <a:latin typeface="-apple-system"/>
              </a:rPr>
              <a:t>хирургиялық жолмен</a:t>
            </a:r>
            <a:r>
              <a:rPr lang="ru-RU" sz="2400" b="0" i="0" dirty="0" smtClean="0">
                <a:effectLst/>
                <a:latin typeface="-apple-system"/>
              </a:rPr>
              <a:t> жабу</a:t>
            </a:r>
            <a:endParaRPr lang="ru-RU" sz="2400" b="0" i="0" dirty="0">
              <a:effectLst/>
              <a:latin typeface="-apple-system"/>
            </a:endParaRPr>
          </a:p>
          <a:p>
            <a:endParaRPr lang="x-none" sz="2400" dirty="0"/>
          </a:p>
        </p:txBody>
      </p:sp>
      <p:sp>
        <p:nvSpPr>
          <p:cNvPr id="10" name="Текст 4">
            <a:extLst>
              <a:ext uri="{FF2B5EF4-FFF2-40B4-BE49-F238E27FC236}">
                <a16:creationId xmlns:a16="http://schemas.microsoft.com/office/drawing/2014/main" xmlns="" id="{09C2CC79-B203-7C4C-9138-D55A49BA9410}"/>
              </a:ext>
            </a:extLst>
          </p:cNvPr>
          <p:cNvSpPr txBox="1">
            <a:spLocks/>
          </p:cNvSpPr>
          <p:nvPr/>
        </p:nvSpPr>
        <p:spPr>
          <a:xfrm>
            <a:off x="6597748" y="6391384"/>
            <a:ext cx="4898927" cy="31890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r">
              <a:spcBef>
                <a:spcPct val="20000"/>
              </a:spcBef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Клинический протокол диагностики и лечения МЗ РК «ДМЖП» № 62 от 18.04.2019г   </a:t>
            </a:r>
          </a:p>
        </p:txBody>
      </p:sp>
    </p:spTree>
    <p:extLst>
      <p:ext uri="{BB962C8B-B14F-4D97-AF65-F5344CB8AC3E}">
        <p14:creationId xmlns:p14="http://schemas.microsoft.com/office/powerpoint/2010/main" xmlns="" val="18203148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844063" y="1180376"/>
            <a:ext cx="4754880" cy="5332966"/>
          </a:xfrm>
          <a:prstGeom prst="roundRect">
            <a:avLst>
              <a:gd name="adj" fmla="val 605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Кіші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көлемді дефекттерді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тігіс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салу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арқылы 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жабу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жүргізіледі</a:t>
            </a:r>
            <a:endParaRPr lang="ru-RU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жабынды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материалдармен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жабу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окклюдермен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жабу</a:t>
            </a:r>
            <a:endParaRPr lang="ru-RU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1158288" y="216367"/>
            <a:ext cx="4103029" cy="622832"/>
          </a:xfrm>
          <a:prstGeom prst="rect">
            <a:avLst/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 </a:t>
            </a:r>
            <a:r>
              <a:rPr lang="ru-RU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BC3F0646-DDA1-D599-372F-11FEAFC45CF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54257" y="3145174"/>
            <a:ext cx="3002619" cy="309996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D8DBE7F-0BE1-8CE6-E9B5-84EBCF953984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03230" y="142777"/>
            <a:ext cx="5582429" cy="3505689"/>
          </a:xfrm>
          <a:prstGeom prst="rect">
            <a:avLst/>
          </a:prstGeom>
        </p:spPr>
      </p:pic>
      <p:sp>
        <p:nvSpPr>
          <p:cNvPr id="6" name="Текст 4">
            <a:extLst>
              <a:ext uri="{FF2B5EF4-FFF2-40B4-BE49-F238E27FC236}">
                <a16:creationId xmlns:a16="http://schemas.microsoft.com/office/drawing/2014/main" xmlns="" id="{5FA09562-CE5A-8716-92A1-10A744F0141D}"/>
              </a:ext>
            </a:extLst>
          </p:cNvPr>
          <p:cNvSpPr txBox="1">
            <a:spLocks/>
          </p:cNvSpPr>
          <p:nvPr/>
        </p:nvSpPr>
        <p:spPr>
          <a:xfrm>
            <a:off x="6597748" y="6391384"/>
            <a:ext cx="4898927" cy="318905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r">
              <a:spcBef>
                <a:spcPct val="20000"/>
              </a:spcBef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Клинический протокол диагностики и лечения МЗ РК «ДМЖП» № 62 от 18.04.2019г   </a:t>
            </a:r>
          </a:p>
        </p:txBody>
      </p:sp>
    </p:spTree>
    <p:extLst>
      <p:ext uri="{BB962C8B-B14F-4D97-AF65-F5344CB8AC3E}">
        <p14:creationId xmlns:p14="http://schemas.microsoft.com/office/powerpoint/2010/main" xmlns="" val="4483980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886264" y="1000565"/>
            <a:ext cx="10494499" cy="4856870"/>
          </a:xfrm>
          <a:prstGeom prst="roundRect">
            <a:avLst>
              <a:gd name="adj" fmla="val 725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ru-RU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Мюллер </a:t>
            </a:r>
            <a:r>
              <a:rPr lang="ru-RU" sz="2800" b="1" i="1" dirty="0" err="1" smtClean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операциясы</a:t>
            </a:r>
            <a:r>
              <a:rPr lang="ru-RU" sz="2800" b="1" i="1" dirty="0" smtClean="0">
                <a:solidFill>
                  <a:schemeClr val="tx1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өкпе артериясының бэндингі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тарылтуы</a:t>
            </a:r>
            <a:r>
              <a:rPr lang="ru-RU" sz="28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Көрсеткіштер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«швейцар </a:t>
            </a:r>
            <a:r>
              <a:rPr lang="ru-RU" sz="2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ірімшігі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типіндегі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көптеген дефекттер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(класс I);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Жалғыз қарынша түріндегі үлкен 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дефект 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(класс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IIа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Салмағы 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кг-нан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аз 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балалар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(Класс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IIа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ru-RU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Ауыр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қосалқы аурулары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2400" b="0" i="0" dirty="0" err="1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пациенттер</a:t>
            </a:r>
            <a:r>
              <a:rPr lang="ru-RU" sz="2400" b="0" i="0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(класс </a:t>
            </a:r>
            <a:r>
              <a:rPr lang="ru-RU" sz="2400" b="0" i="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IIb</a:t>
            </a:r>
            <a:r>
              <a:rPr lang="ru-RU" sz="2400" b="0" i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ctr"/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x-none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4"/>
          <p:cNvSpPr/>
          <p:nvPr/>
        </p:nvSpPr>
        <p:spPr>
          <a:xfrm>
            <a:off x="1889819" y="3316387"/>
            <a:ext cx="3922118" cy="59233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ts val="2332"/>
              </a:lnSpc>
            </a:pPr>
            <a:endParaRPr lang="en-US" sz="1458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xmlns="" id="{DA89AE59-3F9F-E361-125B-9C1D5631B7ED}"/>
              </a:ext>
            </a:extLst>
          </p:cNvPr>
          <p:cNvSpPr txBox="1">
            <a:spLocks/>
          </p:cNvSpPr>
          <p:nvPr/>
        </p:nvSpPr>
        <p:spPr>
          <a:xfrm>
            <a:off x="745210" y="163647"/>
            <a:ext cx="10515600" cy="1325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Паллиативті</a:t>
            </a:r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операциялар</a:t>
            </a:r>
            <a:endParaRPr lang="x-none" sz="3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4">
            <a:extLst>
              <a:ext uri="{FF2B5EF4-FFF2-40B4-BE49-F238E27FC236}">
                <a16:creationId xmlns:a16="http://schemas.microsoft.com/office/drawing/2014/main" xmlns="" id="{F0C7E651-FD14-2DE6-2664-103E13C905C0}"/>
              </a:ext>
            </a:extLst>
          </p:cNvPr>
          <p:cNvSpPr txBox="1">
            <a:spLocks/>
          </p:cNvSpPr>
          <p:nvPr/>
        </p:nvSpPr>
        <p:spPr>
          <a:xfrm>
            <a:off x="1577760" y="6540285"/>
            <a:ext cx="9918915" cy="63542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r">
              <a:spcBef>
                <a:spcPct val="20000"/>
              </a:spcBef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cs typeface="Times New Roman" pitchFamily="18" charset="0"/>
              </a:rPr>
              <a:t>Клинический протокол диагностики и лечения МЗ РК «ДМЖП» № 62 от 18.04.2019г  </a:t>
            </a:r>
          </a:p>
        </p:txBody>
      </p:sp>
    </p:spTree>
    <p:extLst>
      <p:ext uri="{BB962C8B-B14F-4D97-AF65-F5344CB8AC3E}">
        <p14:creationId xmlns:p14="http://schemas.microsoft.com/office/powerpoint/2010/main" xmlns="" val="290554872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Материалы книги Эхокардиография по Харви Фейгенбауму — Яндекс Браузер 2024-09-24 19-46-03">
            <a:hlinkClick r:id="" action="ppaction://media"/>
            <a:extLst>
              <a:ext uri="{FF2B5EF4-FFF2-40B4-BE49-F238E27FC236}">
                <a16:creationId xmlns="" xmlns:a16="http://schemas.microsoft.com/office/drawing/2014/main" id="{7E3E48E7-A4EE-FCBE-8069-1A8E77F42C1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645920" y="1448973"/>
            <a:ext cx="9024962" cy="5089796"/>
          </a:xfrm>
          <a:prstGeom prst="rect">
            <a:avLst/>
          </a:prstGeom>
        </p:spPr>
      </p:pic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731BB327-5CD6-7691-65B6-74471B10A315}"/>
              </a:ext>
            </a:extLst>
          </p:cNvPr>
          <p:cNvSpPr/>
          <p:nvPr/>
        </p:nvSpPr>
        <p:spPr>
          <a:xfrm>
            <a:off x="6935373" y="2405574"/>
            <a:ext cx="759655" cy="78779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5F86508-80C5-170D-124F-FE276D59CC1D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pic>
        <p:nvPicPr>
          <p:cNvPr id="7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03" y="5876290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4124" y="209862"/>
            <a:ext cx="10074773" cy="1094282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Перимембранозды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хирургиялық жабудан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систолалық дисфункциясы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анықталады.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2960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1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731BB327-5CD6-7691-65B6-74471B10A315}"/>
              </a:ext>
            </a:extLst>
          </p:cNvPr>
          <p:cNvSpPr/>
          <p:nvPr/>
        </p:nvSpPr>
        <p:spPr>
          <a:xfrm>
            <a:off x="6822831" y="2405574"/>
            <a:ext cx="759655" cy="787791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pic>
        <p:nvPicPr>
          <p:cNvPr id="4" name="Материалы книги Эхокардиография по Харви Фейгенбауму — Яндекс Браузер 2024-09-24 19-49-43">
            <a:hlinkClick r:id="" action="ppaction://media"/>
            <a:extLst>
              <a:ext uri="{FF2B5EF4-FFF2-40B4-BE49-F238E27FC236}">
                <a16:creationId xmlns="" xmlns:a16="http://schemas.microsoft.com/office/drawing/2014/main" id="{8D434920-6532-8A4A-B398-47B6537763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1941341" y="1603717"/>
            <a:ext cx="8490390" cy="4788314"/>
          </a:xfrm>
          <a:prstGeom prst="rect">
            <a:avLst/>
          </a:prstGeom>
        </p:spPr>
      </p:pic>
      <p:sp>
        <p:nvSpPr>
          <p:cNvPr id="6" name="Овал 5">
            <a:extLst>
              <a:ext uri="{FF2B5EF4-FFF2-40B4-BE49-F238E27FC236}">
                <a16:creationId xmlns="" xmlns:a16="http://schemas.microsoft.com/office/drawing/2014/main" id="{ACF08E11-3D92-B772-1670-CACC46E29C49}"/>
              </a:ext>
            </a:extLst>
          </p:cNvPr>
          <p:cNvSpPr/>
          <p:nvPr/>
        </p:nvSpPr>
        <p:spPr>
          <a:xfrm>
            <a:off x="6485207" y="2447777"/>
            <a:ext cx="1392702" cy="1294229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DCD909F7-4468-AA57-94ED-17BF0F593D00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pic>
        <p:nvPicPr>
          <p:cNvPr id="7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624" y="5630956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092" y="479685"/>
            <a:ext cx="10142806" cy="1079292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Түстік допплермен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барысында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жеңіл дәрежелі аортальды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регургитация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анықталады,резидуальды ағындар байқалмайды.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8100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атериалы книги Эхокардиография по Харви Фейгенбауму — Яндекс Браузер 2024-09-24 19-53-57">
            <a:hlinkClick r:id="" action="ppaction://media"/>
            <a:extLst>
              <a:ext uri="{FF2B5EF4-FFF2-40B4-BE49-F238E27FC236}">
                <a16:creationId xmlns="" xmlns:a16="http://schemas.microsoft.com/office/drawing/2014/main" id="{500D2932-9DBB-AD7F-FF00-6B13DED2BF3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067952" y="1674055"/>
            <a:ext cx="8321576" cy="4693108"/>
          </a:xfrm>
          <a:prstGeom prst="rect">
            <a:avLst/>
          </a:prstGeom>
        </p:spPr>
      </p:pic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72DFCD9A-918F-0DE8-F78E-0CD34B3EF3D8}"/>
              </a:ext>
            </a:extLst>
          </p:cNvPr>
          <p:cNvSpPr/>
          <p:nvPr/>
        </p:nvSpPr>
        <p:spPr>
          <a:xfrm>
            <a:off x="6963508" y="2630659"/>
            <a:ext cx="900332" cy="886264"/>
          </a:xfrm>
          <a:prstGeom prst="ellipse">
            <a:avLst/>
          </a:prstGeom>
          <a:solidFill>
            <a:srgbClr val="E71224">
              <a:alpha val="5000"/>
            </a:srgbClr>
          </a:solidFill>
          <a:ln w="12600">
            <a:solidFill>
              <a:srgbClr val="E7122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>
              <a:solidFill>
                <a:srgbClr val="E71224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="" xmlns:a16="http://schemas.microsoft.com/office/drawing/2014/main" id="{8173715A-6219-7AF2-AE11-A1537C50EA10}"/>
              </a:ext>
            </a:extLst>
          </p:cNvPr>
          <p:cNvSpPr/>
          <p:nvPr/>
        </p:nvSpPr>
        <p:spPr>
          <a:xfrm>
            <a:off x="3013490" y="6642556"/>
            <a:ext cx="848318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/>
              <a:t>Видео: </a:t>
            </a:r>
            <a:r>
              <a:rPr lang="ru-RU" altLang="ru-RU" sz="1000" dirty="0"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1000" dirty="0" err="1">
                <a:cs typeface="Times New Roman" panose="02020603050405020304" pitchFamily="18" charset="0"/>
              </a:rPr>
              <a:t>Фейгенбауму</a:t>
            </a:r>
            <a:r>
              <a:rPr lang="ru-RU" altLang="ru-RU" sz="1000" dirty="0">
                <a:cs typeface="Times New Roman" panose="02020603050405020304" pitchFamily="18" charset="0"/>
              </a:rPr>
              <a:t>»  Уильям Ф. </a:t>
            </a:r>
            <a:r>
              <a:rPr lang="ru-RU" altLang="ru-RU" sz="1200" dirty="0">
                <a:cs typeface="Times New Roman" panose="02020603050405020304" pitchFamily="18" charset="0"/>
              </a:rPr>
              <a:t>Армстронг, Томас Райан, 2023 г.</a:t>
            </a:r>
            <a:endParaRPr lang="ru-RU" altLang="ru-RU" sz="1000" dirty="0">
              <a:cs typeface="Times New Roman" panose="02020603050405020304" pitchFamily="18" charset="0"/>
            </a:endParaRPr>
          </a:p>
          <a:p>
            <a:pPr algn="r"/>
            <a:r>
              <a:rPr lang="ru-RU" sz="1000" i="1" dirty="0"/>
              <a:t> </a:t>
            </a:r>
          </a:p>
        </p:txBody>
      </p:sp>
      <p:pic>
        <p:nvPicPr>
          <p:cNvPr id="6" name="Picture 2" descr="Шаблонные видеоролики: как мы оптимизировали процесс производства видео и  добились цены $300 за ролик / Хабр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235" y="5618522"/>
            <a:ext cx="1180717" cy="8863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4">
            <a:extLst>
              <a:ext uri="{FF2B5EF4-FFF2-40B4-BE49-F238E27FC236}">
                <a16:creationId xmlns:a16="http://schemas.microsoft.com/office/drawing/2014/main" xmlns="" id="{EE1B1410-D847-8FEE-B41A-3591D74F0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4227" y="239843"/>
            <a:ext cx="10142806" cy="1439055"/>
          </a:xfrm>
        </p:spPr>
        <p:txBody>
          <a:bodyPr>
            <a:noAutofit/>
          </a:bodyPr>
          <a:lstStyle/>
          <a:p>
            <a:pPr algn="ctr"/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Перимембранозды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хирургиялық жабудан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кейін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Қарыншаралық пердеде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жабынды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материалы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анықталады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b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Сол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қарыншаның парастернальды</a:t>
            </a:r>
            <a:r>
              <a:rPr lang="ru-RU" sz="2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бойлық өсі</a:t>
            </a:r>
            <a:endParaRPr lang="x-none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753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1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71" y="0"/>
            <a:ext cx="3756074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Болжамы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6264" y="728002"/>
            <a:ext cx="10396026" cy="584160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kk-KZ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Интранатальды кезеңде  ұрықтың дамуы мен гемодинамикасына әсер етпейді,себебі өкпелік тамырлық қарсыластық жоғары болып,қарыншалар арасында үлкен көлемдік ағындар болмайды.</a:t>
            </a:r>
            <a:endParaRPr lang="ru-RU" sz="2400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kk-KZ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2400" b="0" i="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2400" b="0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Постнатальды</a:t>
            </a: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кезеңде:</a:t>
            </a:r>
            <a:endParaRPr lang="ru-RU" sz="2400" dirty="0">
              <a:solidFill>
                <a:srgbClr val="20212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ефект </a:t>
            </a:r>
            <a:r>
              <a:rPr lang="ru-RU" sz="2400" b="0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диаметрі</a:t>
            </a: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кішкентай</a:t>
            </a: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болса,болжамы</a:t>
            </a: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0" i="0" dirty="0" err="1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қолайлы</a:t>
            </a:r>
            <a:endParaRPr lang="ru-RU" sz="2400" b="0" i="0" dirty="0" smtClean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ü"/>
            </a:pPr>
            <a:r>
              <a:rPr lang="kk-KZ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дефект көлемі үлкен болса,болжамы қолайсыз.</a:t>
            </a:r>
            <a:endParaRPr lang="ru-RU" sz="2400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ru-RU" sz="2400" b="0" i="0" dirty="0" smtClean="0">
                <a:solidFill>
                  <a:srgbClr val="202124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Дефекттің өздігінен жабылу мүмкіндігі 45-78 </a:t>
            </a:r>
            <a:r>
              <a:rPr lang="en-US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  <a:r>
              <a:rPr lang="kk-KZ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жағдайларда кездеседі.</a:t>
            </a:r>
            <a:endParaRPr lang="ru-RU" sz="2400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r>
              <a:rPr lang="kk-KZ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Алғашқы </a:t>
            </a:r>
            <a:r>
              <a:rPr lang="ru-RU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24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жылда</a:t>
            </a:r>
            <a:r>
              <a:rPr lang="ru-RU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жабылу</a:t>
            </a:r>
            <a:r>
              <a:rPr lang="ru-RU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</a:t>
            </a:r>
            <a:r>
              <a:rPr lang="ru-RU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40%</a:t>
            </a:r>
            <a:r>
              <a:rPr lang="kk-KZ" sz="2400" dirty="0" smtClean="0">
                <a:solidFill>
                  <a:srgbClr val="2021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бірақ көбінесе бұл процесс 10 жылға созылуы мүмкін.</a:t>
            </a:r>
            <a:endParaRPr lang="ru-RU" sz="2400" b="0" i="0" dirty="0" smtClean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None/>
            </a:pPr>
            <a:endParaRPr lang="ru-RU" sz="2400" b="0" i="0" dirty="0">
              <a:solidFill>
                <a:srgbClr val="202124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731062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645F79C-F8DA-1DAD-A08D-D53C4063C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960C46B-6A25-8F15-42FE-5915BC7E6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655" y="365126"/>
            <a:ext cx="10594145" cy="57741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Пайдаланылған әдебиеттер:</a:t>
            </a:r>
            <a:endParaRPr lang="x-none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53F54D73-7843-3F3A-CC4E-90189922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268" y="1139482"/>
            <a:ext cx="10514428" cy="552860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«Врожденные пороки сердца» А.С. Шарыкин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200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«Детская кардиология» П.В. Шумилова, Н.П.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Котлуковой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2008 г. 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«Перинатальная кардиология» А.С. Шарыкин, 2007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«Электрокардиограмма: анализ и интерпретация» А.В.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Струтынский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«Эхокардиография по Харви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Фейгенбауму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 Уильям Ф. </a:t>
            </a:r>
            <a:r>
              <a:rPr lang="ru-RU" alt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Армстронг, Томас Райан, 2023 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«Клиническая анатомия сердца» И.И. Каган 2018г.</a:t>
            </a:r>
          </a:p>
          <a:p>
            <a:pPr marL="514350" indent="-514350">
              <a:buFont typeface="+mj-lt"/>
              <a:buAutoNum type="arabicPeriod"/>
            </a:pP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«ВПС у новорожденных и детей первого года жизни» </a:t>
            </a:r>
            <a:r>
              <a:rPr lang="ru-RU" alt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Л.М.Миролюбов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2008г.</a:t>
            </a:r>
          </a:p>
          <a:p>
            <a:pPr marL="514350" indent="-514350">
              <a:buFont typeface="+mj-lt"/>
              <a:buAutoNum type="arabicPeriod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2"/>
              </a:rPr>
              <a:t>https://cyberleninka.ru/article/n/sovremennye-metody-vyyavleniya-defekta-mezhzheludochkovoy-peregorodki-serdtsa-cheloveka-u-detey-i-novorozhdennyh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ttps://diseases.medelement.com/disease/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дефект-межжелудочковой перегородки-2018/16037 </a:t>
            </a:r>
            <a:endParaRPr lang="ru-RU" alt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https://diseases.medelement.com/disease/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дефект-межжелудочковой-перегородки-2018/16037</a:t>
            </a:r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514350" indent="-514350">
              <a:buFont typeface="+mj-lt"/>
              <a:buAutoNum type="arabicPeriod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https://diseases.medelement.com/disease/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itchFamily="18" charset="0"/>
                <a:cs typeface="Times New Roman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дефект-межжелудочковой-перегородки-2018/16037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None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Font typeface="Arial" panose="020B0604020202020204" pitchFamily="34" charset="0"/>
              <a:buNone/>
            </a:pPr>
            <a:endParaRPr lang="ru-RU" alt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87990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2737</TotalTime>
  <Words>1616</Words>
  <Application>Microsoft Office PowerPoint</Application>
  <PresentationFormat>Произвольный</PresentationFormat>
  <Paragraphs>334</Paragraphs>
  <Slides>43</Slides>
  <Notes>5</Notes>
  <HiddenSlides>0</HiddenSlides>
  <MMClips>15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43</vt:i4>
      </vt:variant>
    </vt:vector>
  </HeadingPairs>
  <TitlesOfParts>
    <vt:vector size="44" baseType="lpstr">
      <vt:lpstr>Тема Office</vt:lpstr>
      <vt:lpstr>Слайд 1</vt:lpstr>
      <vt:lpstr>Слайд 2</vt:lpstr>
      <vt:lpstr>Слайд 3</vt:lpstr>
      <vt:lpstr>Слайд 4</vt:lpstr>
      <vt:lpstr>Типтері </vt:lpstr>
      <vt:lpstr>Типтері </vt:lpstr>
      <vt:lpstr>Әр типтің кездесу жиілігі</vt:lpstr>
      <vt:lpstr>Слайд 8</vt:lpstr>
      <vt:lpstr> Егер 7-8 аптаға дейін осы процесстер бұзылса,қарыншаралық пердеде дефект пайда болады. </vt:lpstr>
      <vt:lpstr>Гемодинамика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Физикальды зерттеу</vt:lpstr>
      <vt:lpstr>Физикальды зерттеу</vt:lpstr>
      <vt:lpstr>ЭХОКАРДИОГРАФИЯ</vt:lpstr>
      <vt:lpstr>Слайд 24</vt:lpstr>
      <vt:lpstr>Слайд 25</vt:lpstr>
      <vt:lpstr>Инфундибулярлы дефект.   Сол қарыншаның парастернальды бойлық өсі</vt:lpstr>
      <vt:lpstr>Инфундибулярлы дефект.    Парастернальды қысқа өсі</vt:lpstr>
      <vt:lpstr>Үлкен дефект(әкелуші бөлімнен инфиндибулярлы бөлімге дейін орналасқан). Сол қарыншаның парастернальды бойлық өсі</vt:lpstr>
      <vt:lpstr>Үлкен дефект(әкелуші бөлімнен инфиндибулярлы бөлімге дейін орналасқан). 4 камералы апикальды позиция</vt:lpstr>
      <vt:lpstr>Қарыншааралық перденің ортаңғы бөлігінің дефектісі. Түстік допплер кезінде солдан оңға қарай шунт анықталады</vt:lpstr>
      <vt:lpstr>Қарыншааралық перденің ортаңғы бөлігінің дефектісі. Түстік допплер кезінде солдан оңға қарай шунт анықталады. 4 камералы апикальды позиция</vt:lpstr>
      <vt:lpstr>Қарыншааралық перденің үлкен бұлшықеттік дефектісі. Оң қарынша мен жүрекшенің дилатациясы және гипертрофиясы. 4 камералы апикальды позиция</vt:lpstr>
      <vt:lpstr> Инфиндибулярлы  дефект.Солдан оңға қарай шунт анықталады. Сол қарыншаның парастернальды бойлық өсі</vt:lpstr>
      <vt:lpstr>  Кіші көлемді перимембранозды дефект,оң жағынан аневризмамен жартылай жабылған. Түстік допплерде кіші көлемді шунт анықталады.  Сол қарыншаның парастернальды бойлық өсі</vt:lpstr>
      <vt:lpstr>Слайд 35</vt:lpstr>
      <vt:lpstr>Слайд 36</vt:lpstr>
      <vt:lpstr>Слайд 37</vt:lpstr>
      <vt:lpstr>Слайд 38</vt:lpstr>
      <vt:lpstr>Перимембранозды дефектті хирургиялық жабудан кейін. Сол қарыншаның систолалық дисфункциясы анықталады.  Сол қарыншаның парастернальды бойлық өсі</vt:lpstr>
      <vt:lpstr>Түстік допплермен зерттеу барысында жеңіл дәрежелі аортальды регургитация анықталады,резидуальды ағындар байқалмайды.  Сол қарыншаның парастернальды бойлық өсі    </vt:lpstr>
      <vt:lpstr>Перимембранозды дефектті хирургиялық жабудан кейін. Қарыншаралық пердеде жабынды материалы анықталады.  Сол қарыншаның парастернальды бойлық өсі</vt:lpstr>
      <vt:lpstr>Болжамы</vt:lpstr>
      <vt:lpstr>Пайдаланылған әдебиеттер: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berik nazar</dc:creator>
  <cp:lastModifiedBy>Zhanar</cp:lastModifiedBy>
  <cp:revision>102</cp:revision>
  <dcterms:created xsi:type="dcterms:W3CDTF">2023-11-20T15:43:14Z</dcterms:created>
  <dcterms:modified xsi:type="dcterms:W3CDTF">2024-12-03T17:32:45Z</dcterms:modified>
</cp:coreProperties>
</file>